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55"/>
  </p:notesMasterIdLst>
  <p:handoutMasterIdLst>
    <p:handoutMasterId r:id="rId56"/>
  </p:handoutMasterIdLst>
  <p:sldIdLst>
    <p:sldId id="342" r:id="rId2"/>
    <p:sldId id="256" r:id="rId3"/>
    <p:sldId id="258" r:id="rId4"/>
    <p:sldId id="340" r:id="rId5"/>
    <p:sldId id="339" r:id="rId6"/>
    <p:sldId id="261" r:id="rId7"/>
    <p:sldId id="313" r:id="rId8"/>
    <p:sldId id="314" r:id="rId9"/>
    <p:sldId id="280" r:id="rId10"/>
    <p:sldId id="316" r:id="rId11"/>
    <p:sldId id="317" r:id="rId12"/>
    <p:sldId id="281" r:id="rId13"/>
    <p:sldId id="269" r:id="rId14"/>
    <p:sldId id="321" r:id="rId15"/>
    <p:sldId id="323" r:id="rId16"/>
    <p:sldId id="322" r:id="rId17"/>
    <p:sldId id="284" r:id="rId18"/>
    <p:sldId id="285" r:id="rId19"/>
    <p:sldId id="286" r:id="rId20"/>
    <p:sldId id="324" r:id="rId21"/>
    <p:sldId id="288" r:id="rId22"/>
    <p:sldId id="289" r:id="rId23"/>
    <p:sldId id="290" r:id="rId24"/>
    <p:sldId id="325" r:id="rId25"/>
    <p:sldId id="292" r:id="rId26"/>
    <p:sldId id="293" r:id="rId27"/>
    <p:sldId id="294" r:id="rId28"/>
    <p:sldId id="326" r:id="rId29"/>
    <p:sldId id="295" r:id="rId30"/>
    <p:sldId id="296" r:id="rId31"/>
    <p:sldId id="303" r:id="rId32"/>
    <p:sldId id="329" r:id="rId33"/>
    <p:sldId id="304" r:id="rId34"/>
    <p:sldId id="331" r:id="rId35"/>
    <p:sldId id="305" r:id="rId36"/>
    <p:sldId id="306" r:id="rId37"/>
    <p:sldId id="332" r:id="rId38"/>
    <p:sldId id="300" r:id="rId39"/>
    <p:sldId id="301" r:id="rId40"/>
    <p:sldId id="302" r:id="rId41"/>
    <p:sldId id="307" r:id="rId42"/>
    <p:sldId id="333" r:id="rId43"/>
    <p:sldId id="308" r:id="rId44"/>
    <p:sldId id="309" r:id="rId45"/>
    <p:sldId id="297" r:id="rId46"/>
    <p:sldId id="334" r:id="rId47"/>
    <p:sldId id="298" r:id="rId48"/>
    <p:sldId id="299" r:id="rId49"/>
    <p:sldId id="310" r:id="rId50"/>
    <p:sldId id="336" r:id="rId51"/>
    <p:sldId id="337" r:id="rId52"/>
    <p:sldId id="312" r:id="rId53"/>
    <p:sldId id="341" r:id="rId54"/>
  </p:sldIdLst>
  <p:sldSz cx="12192000" cy="6858000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68317" autoAdjust="0"/>
  </p:normalViewPr>
  <p:slideViewPr>
    <p:cSldViewPr snapToGrid="0">
      <p:cViewPr varScale="1">
        <p:scale>
          <a:sx n="76" d="100"/>
          <a:sy n="76" d="100"/>
        </p:scale>
        <p:origin x="10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3240-E810-452B-8210-EFB41178229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24925"/>
            <a:ext cx="303847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E3161-15E1-4886-80BD-1DD37688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EA8F4F23-B584-41D6-ABD2-270315BB75AC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024"/>
            <a:ext cx="5608320" cy="369983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F473012-4973-4601-B7AA-78330F70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0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3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771" indent="-17577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9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4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9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7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7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6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6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2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1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55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4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9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7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7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6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7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5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9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9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74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3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0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0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3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9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946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10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2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2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8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45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44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4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1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3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73012-4973-4601-B7AA-78330F7002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8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6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7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imple%20Profitability%20Calculator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977825"/>
            <a:ext cx="3293626" cy="708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7734"/>
            <a:ext cx="4192227" cy="1299590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711200" y="2159000"/>
            <a:ext cx="10515600" cy="2009775"/>
          </a:xfrm>
          <a:prstGeom prst="rect">
            <a:avLst/>
          </a:prstGeom>
          <a:effectLst>
            <a:outerShdw blurRad="254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cap="none" dirty="0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Intro to </a:t>
            </a:r>
            <a:r>
              <a:rPr lang="en-US" sz="5400" b="1" cap="none" dirty="0" err="1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KPIs</a:t>
            </a:r>
            <a:r>
              <a:rPr lang="en-US" sz="5400" b="1" cap="none" dirty="0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: </a:t>
            </a:r>
            <a:r>
              <a:rPr lang="en-US" sz="5400" b="1" cap="none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sz="5400" b="1" cap="none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sz="5400" b="1" cap="none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Industry-Specific </a:t>
            </a:r>
            <a:r>
              <a:rPr lang="en-US" sz="5400" b="1" cap="none" dirty="0">
                <a:solidFill>
                  <a:srgbClr val="00206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Metrics Critical to Profitability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4299" y="5762625"/>
            <a:ext cx="4267201" cy="923330"/>
          </a:xfrm>
          <a:prstGeom prst="rect">
            <a:avLst/>
          </a:prstGeom>
          <a:gradFill flip="none" rotWithShape="1">
            <a:gsLst>
              <a:gs pos="39875">
                <a:srgbClr val="FFFFFF"/>
              </a:gs>
              <a:gs pos="39750">
                <a:srgbClr val="FFFFFF"/>
              </a:gs>
              <a:gs pos="39500">
                <a:srgbClr val="FFFFFF"/>
              </a:gs>
              <a:gs pos="50000">
                <a:srgbClr val="FFFFFF"/>
              </a:gs>
              <a:gs pos="43000">
                <a:schemeClr val="bg1"/>
              </a:gs>
              <a:gs pos="100000">
                <a:srgbClr val="F9A5B1"/>
              </a:gs>
              <a:gs pos="60000">
                <a:schemeClr val="bg1"/>
              </a:gs>
              <a:gs pos="0">
                <a:srgbClr val="F9A5B1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bg1">
                <a:lumMod val="50000"/>
                <a:lumOff val="50000"/>
                <a:alpha val="40000"/>
              </a:schemeClr>
            </a:glow>
            <a:outerShdw blurRad="50800" dist="12700" dir="5400000" algn="ctr" rotWithShape="0">
              <a:srgbClr val="000000">
                <a:alpha val="9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Presented by:</a:t>
            </a:r>
            <a:br>
              <a:rPr lang="en-US" b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</a:br>
            <a:r>
              <a:rPr lang="en-US" b="1" i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Jessica </a:t>
            </a:r>
            <a:r>
              <a:rPr lang="en-US" b="1" i="1" dirty="0" err="1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Boulerice</a:t>
            </a:r>
            <a:r>
              <a:rPr lang="en-US" b="1" i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 of The </a:t>
            </a:r>
            <a:r>
              <a:rPr lang="en-US" b="1" i="1" dirty="0" err="1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LMC</a:t>
            </a:r>
            <a:r>
              <a:rPr lang="en-US" b="1" i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 Group and </a:t>
            </a:r>
            <a: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/>
            </a:r>
            <a:b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</a:br>
            <a: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Sami </a:t>
            </a:r>
            <a:r>
              <a:rPr lang="en-US" b="1" i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Elotmani of Destination </a:t>
            </a:r>
            <a:r>
              <a:rPr lang="en-US" b="1" i="1" dirty="0" err="1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MCO</a:t>
            </a:r>
            <a:endParaRPr lang="en-US" b="1" i="1" dirty="0">
              <a:solidFill>
                <a:srgbClr val="00206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4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78410" cy="145075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Revenue per Trip: Calculation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(Intermediate)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9716" y="2582334"/>
            <a:ext cx="11562735" cy="33782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RPT = Total Revenue / </a:t>
            </a:r>
            <a:r>
              <a:rPr lang="en-US" sz="4400" b="1" dirty="0" smtClean="0">
                <a:solidFill>
                  <a:srgbClr val="C00000"/>
                </a:solidFill>
              </a:rPr>
              <a:t>Number </a:t>
            </a:r>
            <a:r>
              <a:rPr lang="en-US" sz="4400" b="1" dirty="0">
                <a:solidFill>
                  <a:srgbClr val="C00000"/>
                </a:solidFill>
              </a:rPr>
              <a:t>of Trips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Local Revenue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vs. Nationwide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Worldwide Revenue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Separate revenue between local in-house, local farm-out, and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out-of-market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affiliate revenue</a:t>
            </a:r>
          </a:p>
          <a:p>
            <a:pPr lvl="3">
              <a:buFont typeface="Wingdings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Calculate basic RPT above for each bucket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78410" cy="145075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Revenue per Trip: Calculation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(Advanced)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9716" y="2582334"/>
            <a:ext cx="11562735" cy="3378200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RPT = Total Revenue / </a:t>
            </a:r>
            <a:r>
              <a:rPr lang="en-US" sz="4400" b="1" dirty="0" smtClean="0">
                <a:solidFill>
                  <a:srgbClr val="C00000"/>
                </a:solidFill>
              </a:rPr>
              <a:t>Number </a:t>
            </a:r>
            <a:r>
              <a:rPr lang="en-US" sz="4400" b="1" dirty="0">
                <a:solidFill>
                  <a:srgbClr val="C00000"/>
                </a:solidFill>
              </a:rPr>
              <a:t>of Trips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Separate your local (in-market) revenue by vehicle type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Calculate basic RPT for each vehicle type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Compare to historical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values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hlinkClick r:id="rId3" action="ppaction://hlinkfile"/>
              </a:rPr>
              <a:t>Simple Profitability Calculator.xlsx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Revenue per Trip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39433"/>
            <a:ext cx="11887200" cy="43836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How to improve it: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Provide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incentives to CLIENTS to book longer trips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Provide incentives to your TEAM to book longer trips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Move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toward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larger vehicles whenever you can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RAISE your prices when you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can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4915076"/>
          </a:xfrm>
        </p:spPr>
      </p:pic>
    </p:spTree>
    <p:extLst>
      <p:ext uri="{BB962C8B-B14F-4D97-AF65-F5344CB8AC3E}">
        <p14:creationId xmlns:p14="http://schemas.microsoft.com/office/powerpoint/2010/main" val="1460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#2 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Farm-Out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Profit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Margin 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163" y="1845734"/>
            <a:ext cx="10941480" cy="42357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Why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it is important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Farm-out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ost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one of our industry’s largest expenses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 May be the one you have the most control over!</a:t>
            </a: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Farm-Out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Profit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Margin %: Calculation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829" y="1845734"/>
            <a:ext cx="11088914" cy="4235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BASIC: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Farm-Out PM % </a:t>
            </a:r>
            <a:r>
              <a:rPr lang="en-US" sz="3600" b="1" dirty="0">
                <a:solidFill>
                  <a:srgbClr val="C00000"/>
                </a:solidFill>
              </a:rPr>
              <a:t>= </a:t>
            </a:r>
            <a:r>
              <a:rPr lang="en-US" sz="3600" b="1" u="sng" dirty="0" smtClean="0">
                <a:solidFill>
                  <a:srgbClr val="C00000"/>
                </a:solidFill>
              </a:rPr>
              <a:t>Farm-Out </a:t>
            </a:r>
            <a:r>
              <a:rPr lang="en-US" sz="3600" b="1" u="sng" dirty="0">
                <a:solidFill>
                  <a:srgbClr val="C00000"/>
                </a:solidFill>
              </a:rPr>
              <a:t>Revenue – </a:t>
            </a:r>
            <a:r>
              <a:rPr lang="en-US" sz="3600" b="1" u="sng" dirty="0" smtClean="0">
                <a:solidFill>
                  <a:srgbClr val="C00000"/>
                </a:solidFill>
              </a:rPr>
              <a:t>Farm-Out </a:t>
            </a:r>
            <a:r>
              <a:rPr lang="en-US" sz="3600" b="1" u="sng" dirty="0">
                <a:solidFill>
                  <a:srgbClr val="C00000"/>
                </a:solidFill>
              </a:rPr>
              <a:t>Cost</a:t>
            </a:r>
          </a:p>
          <a:p>
            <a:pPr marL="1071400" lvl="6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     			</a:t>
            </a:r>
            <a:r>
              <a:rPr lang="en-US" sz="3600" b="1" dirty="0" smtClean="0">
                <a:solidFill>
                  <a:srgbClr val="C00000"/>
                </a:solidFill>
              </a:rPr>
              <a:t>		Farm-Out </a:t>
            </a:r>
            <a:r>
              <a:rPr lang="en-US" sz="3600" b="1" dirty="0">
                <a:solidFill>
                  <a:srgbClr val="C00000"/>
                </a:solidFill>
              </a:rPr>
              <a:t>Revenue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ADVANCED: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Calculate it per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vehicle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ype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Calculate it for LOCAL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farm-outs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vs.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nationwide/worldwide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arm-out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Farm-Out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Profit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Margin 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71" y="1961847"/>
            <a:ext cx="11231765" cy="4246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How to improve 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You should not accept the work if you know you will have to farm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it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out at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 loss or a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very low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margin</a:t>
            </a:r>
          </a:p>
          <a:p>
            <a:pPr>
              <a:buNone/>
            </a:pPr>
            <a:endParaRPr lang="en-US" sz="2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Beware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profit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argin shrinkage: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Miscellaneous charges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CC processing fees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Cost of Service Incident Management 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Farm-Out Profit Margin %: Continued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57" y="1845734"/>
            <a:ext cx="10894423" cy="42181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How to improve it: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Local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Forecast fleet utilization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needs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Charge more for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last-minute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calls during the busy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season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Nationwide/Worldwide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Confirm pricing structure prior to quoting your clients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Know your clientele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sub-contract accordingly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Price-in service recovery margin shrinkage</a:t>
            </a:r>
          </a:p>
        </p:txBody>
      </p:sp>
    </p:spTree>
    <p:extLst>
      <p:ext uri="{BB962C8B-B14F-4D97-AF65-F5344CB8AC3E}">
        <p14:creationId xmlns:p14="http://schemas.microsoft.com/office/powerpoint/2010/main" val="39655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5" b="25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11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#3 – Driver Payroll as a % of Revenue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1C84D772-616E-454A-AD9D-8B5CFF957150}"/>
              </a:ext>
            </a:extLst>
          </p:cNvPr>
          <p:cNvSpPr txBox="1">
            <a:spLocks/>
          </p:cNvSpPr>
          <p:nvPr/>
        </p:nvSpPr>
        <p:spPr>
          <a:xfrm>
            <a:off x="433136" y="1909903"/>
            <a:ext cx="10941480" cy="423575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Why it’s important:</a:t>
            </a:r>
          </a:p>
          <a:p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If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more than 2/3 of your work is local, it’s likely your largest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   expense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Clients don’t pay for overtime!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Cost overruns are most prevalent here!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Intro to KPIs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Industry-Specific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Metrics Critical to Profitability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0820" y="4436069"/>
            <a:ext cx="8591106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sami elotmani </a:t>
            </a:r>
            <a:r>
              <a:rPr lang="en-US" b="1" dirty="0"/>
              <a:t>	 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&amp;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 Jessica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Boulerice</a:t>
            </a:r>
          </a:p>
        </p:txBody>
      </p:sp>
      <p:pic>
        <p:nvPicPr>
          <p:cNvPr id="4" name="Picture 3" descr="DMCO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82" y="4946152"/>
            <a:ext cx="2211373" cy="1145157"/>
          </a:xfrm>
          <a:prstGeom prst="rect">
            <a:avLst/>
          </a:prstGeom>
        </p:spPr>
      </p:pic>
      <p:pic>
        <p:nvPicPr>
          <p:cNvPr id="71682" name="Picture 2" descr="Image result for LMC group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9777" y="4954096"/>
            <a:ext cx="3395918" cy="115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1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Driver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Payroll as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%: Calculation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358" y="1845735"/>
            <a:ext cx="10257322" cy="402336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	   </a:t>
            </a:r>
            <a:r>
              <a:rPr lang="en-US" sz="3600" b="1" dirty="0" smtClean="0">
                <a:solidFill>
                  <a:srgbClr val="C00000"/>
                </a:solidFill>
              </a:rPr>
              <a:t>=  </a:t>
            </a:r>
            <a:r>
              <a:rPr lang="en-US" sz="3600" b="1" u="sng" dirty="0" smtClean="0">
                <a:solidFill>
                  <a:srgbClr val="C00000"/>
                </a:solidFill>
              </a:rPr>
              <a:t>Total </a:t>
            </a:r>
            <a:r>
              <a:rPr lang="en-US" sz="3600" b="1" u="sng" dirty="0">
                <a:solidFill>
                  <a:srgbClr val="C00000"/>
                </a:solidFill>
              </a:rPr>
              <a:t>Driver Payroll + (Taxes &amp; Benefits)</a:t>
            </a:r>
          </a:p>
          <a:p>
            <a:pPr marL="1071400" lvl="6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	        			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Driver Payroll as a % of Revenue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011" y="1845735"/>
            <a:ext cx="10770669" cy="4023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How to improve it:</a:t>
            </a:r>
          </a:p>
          <a:p>
            <a:pPr>
              <a:buNone/>
            </a:pP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Spot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audit of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timesheets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Forecast Service Demand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 Forecast Driver Needs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Incentivize your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dispatchers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for limiting 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Set target OT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percentages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for busy and slow seasons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Know your farm-out profit margin so that you can make informed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farm-out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vs. OT decisions</a:t>
            </a:r>
          </a:p>
        </p:txBody>
      </p:sp>
    </p:spTree>
    <p:extLst>
      <p:ext uri="{BB962C8B-B14F-4D97-AF65-F5344CB8AC3E}">
        <p14:creationId xmlns:p14="http://schemas.microsoft.com/office/powerpoint/2010/main" val="14838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r="4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63526"/>
            <a:ext cx="11486147" cy="145075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#4 – Dispatch/Reservations Payroll as a % of Revenue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826F0589-5AFB-4F72-99F8-A6638233871F}"/>
              </a:ext>
            </a:extLst>
          </p:cNvPr>
          <p:cNvSpPr txBox="1">
            <a:spLocks/>
          </p:cNvSpPr>
          <p:nvPr/>
        </p:nvSpPr>
        <p:spPr>
          <a:xfrm>
            <a:off x="481262" y="1845734"/>
            <a:ext cx="11486147" cy="42357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>
                <a:solidFill>
                  <a:schemeClr val="accent1">
                    <a:lumMod val="50000"/>
                  </a:schemeClr>
                </a:solidFill>
              </a:rPr>
              <a:t>Why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it is important:</a:t>
            </a:r>
            <a:endParaRPr lang="en-US" sz="3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A measure of productivity for your dispatch and reservations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Helps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identify fixed costs to calculate break-even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revenue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63526"/>
            <a:ext cx="11486147" cy="1450757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</a:rPr>
              <a:t>Dispatch/Reservationist 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Payroll </a:t>
            </a:r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</a:rPr>
              <a:t>as a %: Calculation</a:t>
            </a:r>
            <a:endParaRPr lang="en-US" sz="4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853" y="1845735"/>
            <a:ext cx="1098884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=  </a:t>
            </a:r>
            <a:r>
              <a:rPr lang="en-US" sz="3600" b="1" u="sng" dirty="0" smtClean="0">
                <a:solidFill>
                  <a:srgbClr val="C00000"/>
                </a:solidFill>
              </a:rPr>
              <a:t>Total Dispatch &amp; </a:t>
            </a:r>
            <a:r>
              <a:rPr lang="en-US" sz="3600" b="1" u="sng" dirty="0" err="1" smtClean="0">
                <a:solidFill>
                  <a:srgbClr val="C00000"/>
                </a:solidFill>
              </a:rPr>
              <a:t>Rez</a:t>
            </a:r>
            <a:r>
              <a:rPr lang="en-US" sz="3600" b="1" u="sng" dirty="0">
                <a:solidFill>
                  <a:srgbClr val="C00000"/>
                </a:solidFill>
              </a:rPr>
              <a:t>. Payroll (+ Taxes &amp; Benefits)</a:t>
            </a:r>
          </a:p>
          <a:p>
            <a:pPr marL="1071400" lvl="6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				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8" y="1845735"/>
            <a:ext cx="1074739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How to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improve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it: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Track individual performance closely (incident %, sales $,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Cross-train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with other administrative staff to perform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additional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tasks during down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Forecast staffing needs to limit OT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Seasonal staffing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F4D4CD4-181D-43AF-B2DB-6FE30D7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263526"/>
            <a:ext cx="11486147" cy="1450757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</a:rPr>
              <a:t>Dispatch/Reservationist 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Payroll as a % of Revenue</a:t>
            </a:r>
          </a:p>
        </p:txBody>
      </p:sp>
    </p:spTree>
    <p:extLst>
      <p:ext uri="{BB962C8B-B14F-4D97-AF65-F5344CB8AC3E}">
        <p14:creationId xmlns:p14="http://schemas.microsoft.com/office/powerpoint/2010/main" val="352912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6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#5 –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Admin Payroll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as a % of Revenue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826F0589-5AFB-4F72-99F8-A6638233871F}"/>
              </a:ext>
            </a:extLst>
          </p:cNvPr>
          <p:cNvSpPr txBox="1">
            <a:spLocks/>
          </p:cNvSpPr>
          <p:nvPr/>
        </p:nvSpPr>
        <p:spPr>
          <a:xfrm>
            <a:off x="491895" y="1866998"/>
            <a:ext cx="11486147" cy="42357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hy it is important:</a:t>
            </a:r>
            <a:endParaRPr lang="en-US" sz="39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A measure of productivity for your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SALARIED team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Helps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identify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fixed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costs to calculate break-even revenue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Admin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Payroll as a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%: Calculation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7684" y="1845735"/>
            <a:ext cx="1001799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	  =  </a:t>
            </a:r>
            <a:r>
              <a:rPr lang="en-US" sz="3600" b="1" u="sng" dirty="0" smtClean="0">
                <a:solidFill>
                  <a:srgbClr val="C00000"/>
                </a:solidFill>
              </a:rPr>
              <a:t>Total </a:t>
            </a:r>
            <a:r>
              <a:rPr lang="en-US" sz="3600" b="1" u="sng" dirty="0">
                <a:solidFill>
                  <a:srgbClr val="C00000"/>
                </a:solidFill>
              </a:rPr>
              <a:t>Admin Payroll (+ Taxes &amp; Benefits)</a:t>
            </a:r>
          </a:p>
          <a:p>
            <a:pPr marL="1071400" lvl="6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		   Revenue</a:t>
            </a:r>
            <a:endParaRPr lang="en-US" sz="36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Admin Payroll as a % of Revenue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219" y="1845735"/>
            <a:ext cx="10496461" cy="44274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How to improve it:</a:t>
            </a:r>
          </a:p>
          <a:p>
            <a:pPr>
              <a:buNone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Cross-training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with other administrative staff to perform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additional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tasks during down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Outsourcing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various functions that may not require a full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time presence?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Seasonal staffing?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Temp help to reduce OT costs?</a:t>
            </a:r>
          </a:p>
          <a:p>
            <a:pPr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9987" y="475225"/>
            <a:ext cx="6769510" cy="8554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Goals for the Session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1283110"/>
            <a:ext cx="4085303" cy="43065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500" dirty="0"/>
              <a:t>Top 10 </a:t>
            </a:r>
            <a:r>
              <a:rPr lang="en-US" sz="3500" dirty="0" smtClean="0"/>
              <a:t>industry- </a:t>
            </a:r>
            <a:r>
              <a:rPr lang="en-US" sz="3500" dirty="0"/>
              <a:t>specific KPIs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Why are they important?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How do you calculate them?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How can you improve them?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bg1"/>
                </a:solidFill>
              </a:rPr>
              <a:t>Q&amp;A </a:t>
            </a:r>
            <a:r>
              <a:rPr lang="en-US" sz="3500" dirty="0" smtClean="0">
                <a:solidFill>
                  <a:schemeClr val="bg1"/>
                </a:solidFill>
              </a:rPr>
              <a:t>after </a:t>
            </a:r>
            <a:r>
              <a:rPr lang="en-US" sz="3500" dirty="0">
                <a:solidFill>
                  <a:schemeClr val="bg1"/>
                </a:solidFill>
              </a:rPr>
              <a:t>each KPI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5228"/>
            <a:ext cx="6492875" cy="3071019"/>
          </a:xfrm>
        </p:spPr>
      </p:pic>
    </p:spTree>
    <p:extLst>
      <p:ext uri="{BB962C8B-B14F-4D97-AF65-F5344CB8AC3E}">
        <p14:creationId xmlns:p14="http://schemas.microsoft.com/office/powerpoint/2010/main" val="16404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5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#6 – Client Concentration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&amp; Turnover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100" y="1813837"/>
            <a:ext cx="10949411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Why they are important: </a:t>
            </a:r>
          </a:p>
          <a:p>
            <a:pPr>
              <a:buNone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Understand your vulnerability levels!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Forecast your revenue more accurately by measuring and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predicting retention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Not all clients are the same (pricing, cash flow, service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expectations)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Client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Concentration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&amp; Turnover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Rates</a:t>
            </a:r>
          </a:p>
        </p:txBody>
      </p:sp>
      <p:pic>
        <p:nvPicPr>
          <p:cNvPr id="2050" name="Picture 2" descr="https://www.incimages.com/uploaded_files/image/970x450/getty_200456350-001_970647970450064_50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372" y="1887279"/>
            <a:ext cx="9221013" cy="418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5020" y="1816790"/>
            <a:ext cx="10917510" cy="366961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Concentration:</a:t>
            </a:r>
          </a:p>
          <a:p>
            <a:pPr lvl="1">
              <a:buNone/>
            </a:pPr>
            <a:endParaRPr lang="en-US" sz="2400" dirty="0" smtClean="0"/>
          </a:p>
          <a:p>
            <a:pPr lvl="1" algn="ctr"/>
            <a:r>
              <a:rPr lang="en-US" sz="4000" dirty="0" smtClean="0">
                <a:solidFill>
                  <a:srgbClr val="C00000"/>
                </a:solidFill>
              </a:rPr>
              <a:t>Top </a:t>
            </a:r>
            <a:r>
              <a:rPr lang="en-US" sz="4000" dirty="0">
                <a:solidFill>
                  <a:srgbClr val="C00000"/>
                </a:solidFill>
              </a:rPr>
              <a:t>1 client </a:t>
            </a:r>
            <a:r>
              <a:rPr lang="en-US" sz="4000" dirty="0" smtClean="0">
                <a:solidFill>
                  <a:srgbClr val="C00000"/>
                </a:solidFill>
              </a:rPr>
              <a:t>= XX % </a:t>
            </a:r>
            <a:r>
              <a:rPr lang="en-US" sz="4000" dirty="0">
                <a:solidFill>
                  <a:srgbClr val="C00000"/>
                </a:solidFill>
              </a:rPr>
              <a:t>of Revenue</a:t>
            </a:r>
          </a:p>
          <a:p>
            <a:pPr lvl="1" algn="ctr"/>
            <a:r>
              <a:rPr lang="en-US" sz="4000" dirty="0" smtClean="0">
                <a:solidFill>
                  <a:srgbClr val="C00000"/>
                </a:solidFill>
              </a:rPr>
              <a:t> Top </a:t>
            </a:r>
            <a:r>
              <a:rPr lang="en-US" sz="4000" dirty="0">
                <a:solidFill>
                  <a:srgbClr val="C00000"/>
                </a:solidFill>
              </a:rPr>
              <a:t>5 clients  = </a:t>
            </a:r>
            <a:r>
              <a:rPr lang="en-US" sz="4000" dirty="0" smtClean="0">
                <a:solidFill>
                  <a:srgbClr val="C00000"/>
                </a:solidFill>
              </a:rPr>
              <a:t>XX % </a:t>
            </a:r>
            <a:r>
              <a:rPr lang="en-US" sz="4000" dirty="0">
                <a:solidFill>
                  <a:srgbClr val="C00000"/>
                </a:solidFill>
              </a:rPr>
              <a:t>of Revenue</a:t>
            </a:r>
          </a:p>
          <a:p>
            <a:pPr lvl="1" algn="ctr"/>
            <a:r>
              <a:rPr lang="en-US" sz="4000" dirty="0">
                <a:solidFill>
                  <a:srgbClr val="C00000"/>
                </a:solidFill>
              </a:rPr>
              <a:t>Top 10 clients = </a:t>
            </a:r>
            <a:r>
              <a:rPr lang="en-US" sz="4000" dirty="0" smtClean="0">
                <a:solidFill>
                  <a:srgbClr val="C00000"/>
                </a:solidFill>
              </a:rPr>
              <a:t>XX % </a:t>
            </a:r>
            <a:r>
              <a:rPr lang="en-US" sz="4000" dirty="0">
                <a:solidFill>
                  <a:srgbClr val="C00000"/>
                </a:solidFill>
              </a:rPr>
              <a:t>of Revenue</a:t>
            </a:r>
          </a:p>
          <a:p>
            <a:pPr lvl="1" algn="ctr"/>
            <a:r>
              <a:rPr lang="en-US" sz="4000" dirty="0">
                <a:solidFill>
                  <a:srgbClr val="C00000"/>
                </a:solidFill>
              </a:rPr>
              <a:t>Top 50 clients = </a:t>
            </a:r>
            <a:r>
              <a:rPr lang="en-US" sz="4000" dirty="0" smtClean="0">
                <a:solidFill>
                  <a:srgbClr val="C00000"/>
                </a:solidFill>
              </a:rPr>
              <a:t>XX % </a:t>
            </a:r>
            <a:r>
              <a:rPr lang="en-US" sz="4000" dirty="0">
                <a:solidFill>
                  <a:srgbClr val="C00000"/>
                </a:solidFill>
              </a:rPr>
              <a:t>of Revenue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Client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Concentration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&amp; Attrition: Calculation</a:t>
            </a:r>
            <a:endParaRPr lang="en-US" sz="4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5019" y="1816790"/>
            <a:ext cx="11502301" cy="366961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Client Attrition Rate*:</a:t>
            </a:r>
          </a:p>
          <a:p>
            <a:pPr lvl="1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2017 TO Rate = </a:t>
            </a:r>
            <a:r>
              <a:rPr lang="en-US" sz="3500" b="1" u="sng" dirty="0" smtClean="0">
                <a:solidFill>
                  <a:srgbClr val="C00000"/>
                </a:solidFill>
              </a:rPr>
              <a:t>2016 client revenue that did not recur in 2017</a:t>
            </a:r>
          </a:p>
          <a:p>
            <a:pPr lvl="1">
              <a:buNone/>
            </a:pPr>
            <a:r>
              <a:rPr lang="en-US" sz="3500" b="1" dirty="0" smtClean="0">
                <a:solidFill>
                  <a:srgbClr val="C00000"/>
                </a:solidFill>
              </a:rPr>
              <a:t>							2017 Revenue</a:t>
            </a:r>
          </a:p>
          <a:p>
            <a:pPr lvl="2">
              <a:buNone/>
            </a:pPr>
            <a:endParaRPr lang="en-US" sz="3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* Calculate for previous year + rolling 3-year average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Client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Concentration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&amp; Attrition: Calculation</a:t>
            </a:r>
            <a:endParaRPr lang="en-US" sz="4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809" y="1845735"/>
            <a:ext cx="10632558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How to improve it:</a:t>
            </a:r>
          </a:p>
          <a:p>
            <a:pPr>
              <a:buNone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Identify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new market segments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in non-correlated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  industries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Create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sales goals based on growth targets and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  experienced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attrition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Client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Concentration </a:t>
            </a:r>
            <a:r>
              <a:rPr lang="en-US" sz="4600" b="1" dirty="0" smtClean="0">
                <a:solidFill>
                  <a:schemeClr val="accent1">
                    <a:lumMod val="50000"/>
                  </a:schemeClr>
                </a:solidFill>
              </a:rPr>
              <a:t>&amp; Attrition </a:t>
            </a:r>
            <a:r>
              <a:rPr lang="en-US" sz="4600" b="1" dirty="0">
                <a:solidFill>
                  <a:schemeClr val="accent1">
                    <a:lumMod val="50000"/>
                  </a:schemeClr>
                </a:solidFill>
              </a:rPr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13780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b="18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51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#7 – Revenue Per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0598" y="1845734"/>
            <a:ext cx="10781413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Why it is important:</a:t>
            </a:r>
          </a:p>
          <a:p>
            <a:pPr>
              <a:buNone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Helps you understand the CLV (Customer Lifetime Value) of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your “typical” client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Helps focus your attention on the RIGHT clients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Helps clarify the discounting mistakes we all make!</a:t>
            </a:r>
          </a:p>
        </p:txBody>
      </p:sp>
    </p:spTree>
    <p:extLst>
      <p:ext uri="{BB962C8B-B14F-4D97-AF65-F5344CB8AC3E}">
        <p14:creationId xmlns:p14="http://schemas.microsoft.com/office/powerpoint/2010/main" val="1710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Revenue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Client:  Calculation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135" y="1845735"/>
            <a:ext cx="10462437" cy="4353046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BASIC: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		</a:t>
            </a:r>
            <a:r>
              <a:rPr lang="en-US" sz="1300" b="1" dirty="0" smtClean="0">
                <a:solidFill>
                  <a:srgbClr val="C00000"/>
                </a:solidFill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</a:rPr>
              <a:t>	</a:t>
            </a:r>
          </a:p>
          <a:p>
            <a:pPr lvl="1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				     </a:t>
            </a:r>
            <a:r>
              <a:rPr lang="en-US" sz="4300" b="1" dirty="0" smtClean="0">
                <a:solidFill>
                  <a:srgbClr val="C00000"/>
                </a:solidFill>
              </a:rPr>
              <a:t>=	</a:t>
            </a:r>
            <a:r>
              <a:rPr lang="en-US" sz="4300" b="1" u="sng" dirty="0" smtClean="0">
                <a:solidFill>
                  <a:srgbClr val="C00000"/>
                </a:solidFill>
              </a:rPr>
              <a:t>Total $ Revenue</a:t>
            </a:r>
          </a:p>
          <a:p>
            <a:pPr lvl="1">
              <a:buNone/>
            </a:pPr>
            <a:r>
              <a:rPr lang="en-US" sz="4300" b="1" dirty="0" smtClean="0">
                <a:solidFill>
                  <a:srgbClr val="C00000"/>
                </a:solidFill>
              </a:rPr>
              <a:t>					    # of Clients</a:t>
            </a:r>
          </a:p>
          <a:p>
            <a:r>
              <a:rPr lang="en-US" sz="1300" dirty="0" smtClean="0"/>
              <a:t>  </a:t>
            </a:r>
          </a:p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ADVANCED:</a:t>
            </a:r>
          </a:p>
          <a:p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Calculate it twice: retail/individual consumers; corporations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Side note: For your larger clients, calculate RPT to understand how 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 profitable each client is.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* The larger the RPT, the more profitable the client probably is….</a:t>
            </a:r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Revenue Per Client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951" y="1845735"/>
            <a:ext cx="10485829" cy="402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How to improve it: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(same as RPT recommendations)</a:t>
            </a:r>
          </a:p>
          <a:p>
            <a:pPr>
              <a:buNone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Provide incentives to CLIENTS to book longer trips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Provide incentives to your TEAM to book longer trips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Move toward larger vehicles whenever you can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Offer nationwide/worldwide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RAISE your prices when you can! </a:t>
            </a:r>
          </a:p>
          <a:p>
            <a:pPr>
              <a:buNone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0939" y="327625"/>
            <a:ext cx="7650060" cy="56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5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#8 – Accounts Receivable Turnover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870" y="1845734"/>
            <a:ext cx="10441171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Why it is important:</a:t>
            </a:r>
          </a:p>
          <a:p>
            <a:pPr>
              <a:buNone/>
            </a:pP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Entrepreneurs are notoriously bad cash-flow managers!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Revenue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and profit margin are great indicators of success,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but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cash flow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is one of the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biggest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challenges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 this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industry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Help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to identify trends in your customer payment history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and proactively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address any concerns</a:t>
            </a:r>
          </a:p>
        </p:txBody>
      </p:sp>
    </p:spTree>
    <p:extLst>
      <p:ext uri="{BB962C8B-B14F-4D97-AF65-F5344CB8AC3E}">
        <p14:creationId xmlns:p14="http://schemas.microsoft.com/office/powerpoint/2010/main" val="3572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Accounts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Receivable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Turnover: Calculation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9459" y="1845734"/>
            <a:ext cx="10419907" cy="41722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BASIC: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	</a:t>
            </a:r>
            <a:r>
              <a:rPr lang="en-US" sz="3600" b="1" i="1" dirty="0" smtClean="0">
                <a:solidFill>
                  <a:srgbClr val="FF0000"/>
                </a:solidFill>
              </a:rPr>
              <a:t>“Average </a:t>
            </a:r>
            <a:r>
              <a:rPr lang="en-US" sz="3600" b="1" i="1" dirty="0">
                <a:solidFill>
                  <a:srgbClr val="FF0000"/>
                </a:solidFill>
              </a:rPr>
              <a:t>Days to </a:t>
            </a:r>
            <a:r>
              <a:rPr lang="en-US" sz="3600" b="1" i="1" dirty="0" smtClean="0">
                <a:solidFill>
                  <a:srgbClr val="FF0000"/>
                </a:solidFill>
              </a:rPr>
              <a:t>Pay” </a:t>
            </a:r>
            <a:r>
              <a:rPr lang="en-US" sz="3600" b="1" dirty="0">
                <a:solidFill>
                  <a:srgbClr val="FF0000"/>
                </a:solidFill>
              </a:rPr>
              <a:t>Report in QuickBooks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ADVANCED: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=  </a:t>
            </a:r>
            <a:r>
              <a:rPr lang="en-US" sz="3400" b="1" u="sng" dirty="0" smtClean="0">
                <a:solidFill>
                  <a:srgbClr val="FF0000"/>
                </a:solidFill>
              </a:rPr>
              <a:t>(</a:t>
            </a:r>
            <a:r>
              <a:rPr lang="en-US" sz="3400" b="1" u="sng" dirty="0">
                <a:solidFill>
                  <a:srgbClr val="FF0000"/>
                </a:solidFill>
              </a:rPr>
              <a:t>Beginning A/R + Ending A/R</a:t>
            </a:r>
            <a:r>
              <a:rPr lang="en-US" sz="3400" b="1" u="sng" dirty="0" smtClean="0">
                <a:solidFill>
                  <a:srgbClr val="FF0000"/>
                </a:solidFill>
              </a:rPr>
              <a:t>) / 2</a:t>
            </a:r>
            <a:endParaRPr lang="en-US" sz="3400" b="1" u="sng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</a:rPr>
              <a:t>Total </a:t>
            </a:r>
            <a:r>
              <a:rPr lang="en-US" sz="3600" b="1" dirty="0">
                <a:solidFill>
                  <a:srgbClr val="FF0000"/>
                </a:solidFill>
              </a:rPr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3572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Accounts Receivable Turnover 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07" y="1845735"/>
            <a:ext cx="10336973" cy="402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How to improve it: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Assume pre-payment or CC payment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Offer small discounts in exchange for early payment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For meetings and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vents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ransportation, ask for 50-80%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deposits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Charge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late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fees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especially those with Net 30+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terms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Diversify your clientele types!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94" y="5234408"/>
            <a:ext cx="10113264" cy="822960"/>
          </a:xfrm>
        </p:spPr>
        <p:txBody>
          <a:bodyPr/>
          <a:lstStyle/>
          <a:p>
            <a:pPr algn="ctr"/>
            <a:r>
              <a:rPr lang="en-US" dirty="0"/>
              <a:t>Q &amp; A	</a:t>
            </a:r>
          </a:p>
        </p:txBody>
      </p:sp>
      <p:pic>
        <p:nvPicPr>
          <p:cNvPr id="22530" name="Picture 2" descr="The only exercise | THE ONLY EXERCISE I'VE DONE THIS MONTH IS RUNNING OUT OF MONEY. | image tagged in running shoes | made w/ Imgflip meme ma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654" y="489872"/>
            <a:ext cx="6654868" cy="4433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1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#9 – Service Recovery as a % of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8195" y="1845734"/>
            <a:ext cx="10239154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Why it is important:</a:t>
            </a:r>
          </a:p>
          <a:p>
            <a:pPr>
              <a:buNone/>
            </a:pP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A concrete measure of service failures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Customers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becoming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more discerning with increased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competition: If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you can’t compete on price, you must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provide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great service!</a:t>
            </a:r>
          </a:p>
        </p:txBody>
      </p:sp>
    </p:spTree>
    <p:extLst>
      <p:ext uri="{BB962C8B-B14F-4D97-AF65-F5344CB8AC3E}">
        <p14:creationId xmlns:p14="http://schemas.microsoft.com/office/powerpoint/2010/main" val="15550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Service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Recovery as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%: Calculation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847" y="1845735"/>
            <a:ext cx="10547497" cy="40233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BASIC:</a:t>
            </a:r>
          </a:p>
          <a:p>
            <a:endParaRPr lang="en-US" sz="1000" dirty="0" smtClean="0"/>
          </a:p>
          <a:p>
            <a:pPr lvl="1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SR comp Account  + Giveaways (gift </a:t>
            </a:r>
            <a:r>
              <a:rPr lang="en-US" sz="3200" b="1" u="sng" dirty="0">
                <a:solidFill>
                  <a:srgbClr val="FF0000"/>
                </a:solidFill>
              </a:rPr>
              <a:t>cards, flowers, etc</a:t>
            </a:r>
            <a:r>
              <a:rPr lang="en-US" sz="3200" b="1" u="sng" dirty="0" smtClean="0">
                <a:solidFill>
                  <a:srgbClr val="FF0000"/>
                </a:solidFill>
              </a:rPr>
              <a:t>.)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Revenue</a:t>
            </a:r>
          </a:p>
          <a:p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Considerations: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Are you tracking comps at all?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Are you separating SR-related comps vs. sales-related comps?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How about SR discounts (trips not fully comped)?</a:t>
            </a:r>
          </a:p>
        </p:txBody>
      </p:sp>
    </p:spTree>
    <p:extLst>
      <p:ext uri="{BB962C8B-B14F-4D97-AF65-F5344CB8AC3E}">
        <p14:creationId xmlns:p14="http://schemas.microsoft.com/office/powerpoint/2010/main" val="15550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502" y="1845735"/>
            <a:ext cx="10273178" cy="40233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</a:rPr>
              <a:t>How to improve it:</a:t>
            </a:r>
          </a:p>
          <a:p>
            <a:pPr>
              <a:buNone/>
            </a:pPr>
            <a:r>
              <a:rPr lang="en-US" sz="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Track it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Implement mandatory reporting for all service deviations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24-hour resolution mandate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Identify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innovative and inexpensive ways to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satisfy customers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Offer discount on future services vs. performed ones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(may not be used)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Offer free service vs. comp the current one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</a:rPr>
              <a:t>($70 future cost vs. $100 current revenue) 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Implement incentives; hold team accountable for incidents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Service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Recovery as a % of Revenue</a:t>
            </a:r>
          </a:p>
        </p:txBody>
      </p:sp>
    </p:spTree>
    <p:extLst>
      <p:ext uri="{BB962C8B-B14F-4D97-AF65-F5344CB8AC3E}">
        <p14:creationId xmlns:p14="http://schemas.microsoft.com/office/powerpoint/2010/main" val="2391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	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7" b="11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66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#10 – Sales and Marketing as a % of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1060" y="1845734"/>
            <a:ext cx="10366745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Why it is important: </a:t>
            </a:r>
          </a:p>
          <a:p>
            <a:pPr>
              <a:buNone/>
            </a:pP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</a:rPr>
              <a:t>	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“You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</a:rPr>
              <a:t>gotta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 spend money to make money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!”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You can’t calculate sales and marketing ROI without it!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Easier than most to benchmark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Consumer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behaviors are changing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rapidly: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need to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re-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allocate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your marketing spend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regularly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703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943" y="839972"/>
            <a:ext cx="10118037" cy="416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Sales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and Marketing as a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%: Calculation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960" y="1845734"/>
            <a:ext cx="10366745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BASIC: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=   </a:t>
            </a:r>
            <a:r>
              <a:rPr lang="en-US" sz="4000" b="1" u="sng" dirty="0" smtClean="0">
                <a:solidFill>
                  <a:srgbClr val="FF0000"/>
                </a:solidFill>
              </a:rPr>
              <a:t>Sales &amp; Marketing Expense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 Revenue</a:t>
            </a: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ADVANCED: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Calculate it for staff expenses vs. sales and marketing spend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Calculate it by marketing type: print, radio, social media, etc.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7033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Sales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and Marketing as a % of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460" y="1845734"/>
            <a:ext cx="10483703" cy="40128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How to improve it: </a:t>
            </a:r>
          </a:p>
          <a:p>
            <a:pPr>
              <a:buNone/>
            </a:pPr>
            <a:endParaRPr lang="en-US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Budget for sales and marketing!</a:t>
            </a:r>
          </a:p>
          <a:p>
            <a:pPr lvl="2"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Put someone else in charge of that budget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Track reservations from new customers by referral source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Your sales team should be involved in decision-making</a:t>
            </a:r>
          </a:p>
          <a:p>
            <a:pPr lvl="2"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 Better accountability for results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Adjust commission/bonus pay-out schedule for sales staff to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 incentive toward more profitable business, not just volume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7033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41" y="5071730"/>
            <a:ext cx="10113264" cy="560336"/>
          </a:xfrm>
        </p:spPr>
        <p:txBody>
          <a:bodyPr/>
          <a:lstStyle/>
          <a:p>
            <a:pPr algn="ctr"/>
            <a:r>
              <a:rPr lang="en-US" dirty="0"/>
              <a:t>Q &amp; A	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9317" y="424195"/>
            <a:ext cx="5372100" cy="43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129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0807" y="1260378"/>
            <a:ext cx="8945218" cy="8092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i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Thank you for joining us!</a:t>
            </a:r>
            <a:endParaRPr lang="en-US" sz="5400" b="1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212" y="2333714"/>
            <a:ext cx="8365988" cy="2062103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alpha val="40000"/>
                </a:schemeClr>
              </a:gs>
              <a:gs pos="33000">
                <a:schemeClr val="bg1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Are you signed up for our Operator Mentoring </a:t>
            </a:r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Program, sponsored </a:t>
            </a:r>
            <a:r>
              <a:rPr lang="en-US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by Grech </a:t>
            </a:r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Motors? </a:t>
            </a:r>
            <a:r>
              <a:rPr lang="en-US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Then head to Woodrow Wilson A, where seating begins at 4:30.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5803739"/>
            <a:ext cx="4103327" cy="882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33" y="5797798"/>
            <a:ext cx="1097617" cy="888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4621" y="5428466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Education Sponsor</a:t>
            </a:r>
            <a:endParaRPr lang="en-US" b="1" i="1" dirty="0">
              <a:solidFill>
                <a:srgbClr val="00206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7269" y="542846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Coffee Sponsor</a:t>
            </a:r>
            <a:endParaRPr lang="en-US" b="1" i="1" dirty="0">
              <a:solidFill>
                <a:srgbClr val="00206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1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Key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472" y="1845734"/>
            <a:ext cx="11577484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 </a:t>
            </a:r>
            <a:endParaRPr lang="en-US" sz="5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 perfect list of KPIs for our industry does NOT exist!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			</a:t>
            </a:r>
            <a:r>
              <a:rPr lang="en-US" sz="3200" b="1" dirty="0">
                <a:solidFill>
                  <a:srgbClr val="C00000"/>
                </a:solidFill>
              </a:rPr>
              <a:t>“But why NOT????” 	</a:t>
            </a:r>
            <a:r>
              <a:rPr lang="en-US" sz="2400" dirty="0"/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66" y="3156154"/>
            <a:ext cx="4303128" cy="286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3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#1 – Revenue per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007966"/>
            <a:ext cx="4937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Why is RPT Important?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9174" y="3597885"/>
            <a:ext cx="6083864" cy="21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80" y="286603"/>
            <a:ext cx="100584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Revenue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per Trip (RPT)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742" y="1960034"/>
            <a:ext cx="11020926" cy="4023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Why is this the MOST important of all industry KPIs?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Operational efficiencies are mostly attached to scale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Labor-intensive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industry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Most businesses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are living month-to-month without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long-term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planning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 Technology challenges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Revenue per Trip: Calculation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(Basic)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4313" y="2989144"/>
            <a:ext cx="10353368" cy="1193253"/>
          </a:xfrm>
        </p:spPr>
        <p:txBody>
          <a:bodyPr/>
          <a:lstStyle/>
          <a:p>
            <a:pPr lvl="1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RPT = Total Revenue / </a:t>
            </a:r>
            <a:r>
              <a:rPr lang="en-US" sz="4400" b="1" dirty="0" smtClean="0">
                <a:solidFill>
                  <a:srgbClr val="C00000"/>
                </a:solidFill>
              </a:rPr>
              <a:t>Number </a:t>
            </a:r>
            <a:r>
              <a:rPr lang="en-US" sz="4400" b="1" dirty="0">
                <a:solidFill>
                  <a:srgbClr val="C00000"/>
                </a:solidFill>
              </a:rPr>
              <a:t>of Trips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1269</Words>
  <Application>Microsoft Office PowerPoint</Application>
  <PresentationFormat>Widescreen</PresentationFormat>
  <Paragraphs>337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Calisto MT</vt:lpstr>
      <vt:lpstr>Gill Sans MT</vt:lpstr>
      <vt:lpstr>Times New Roman</vt:lpstr>
      <vt:lpstr>Wingdings</vt:lpstr>
      <vt:lpstr>Retrospect</vt:lpstr>
      <vt:lpstr>PowerPoint Presentation</vt:lpstr>
      <vt:lpstr>Intro to KPIs:  Industry-Specific Metrics Critical to Profitability</vt:lpstr>
      <vt:lpstr>Goals for the Session</vt:lpstr>
      <vt:lpstr>PowerPoint Presentation</vt:lpstr>
      <vt:lpstr>PowerPoint Presentation</vt:lpstr>
      <vt:lpstr>Key Consideration</vt:lpstr>
      <vt:lpstr>#1 – Revenue per Trip</vt:lpstr>
      <vt:lpstr>Revenue per Trip (RPT)</vt:lpstr>
      <vt:lpstr>Revenue per Trip: Calculation (Basic)</vt:lpstr>
      <vt:lpstr>Revenue per Trip: Calculation (Intermediate)</vt:lpstr>
      <vt:lpstr>Revenue per Trip: Calculation (Advanced)</vt:lpstr>
      <vt:lpstr>Revenue per Trip</vt:lpstr>
      <vt:lpstr>Q &amp; A </vt:lpstr>
      <vt:lpstr>#2 – Farm-Out Profit Margin %</vt:lpstr>
      <vt:lpstr>Farm-Out Profit Margin %: Calculation</vt:lpstr>
      <vt:lpstr>Farm-Out Profit Margin %</vt:lpstr>
      <vt:lpstr>Farm-Out Profit Margin %: Continued</vt:lpstr>
      <vt:lpstr>Q &amp; A </vt:lpstr>
      <vt:lpstr>#3 – Driver Payroll as a % of Revenue</vt:lpstr>
      <vt:lpstr>Driver Payroll as a %: Calculation</vt:lpstr>
      <vt:lpstr>Driver Payroll as a % of Revenue</vt:lpstr>
      <vt:lpstr>Q &amp; A </vt:lpstr>
      <vt:lpstr>#4 – Dispatch/Reservations Payroll as a % of Revenue</vt:lpstr>
      <vt:lpstr>Dispatch/Reservationist Payroll as a %: Calculation</vt:lpstr>
      <vt:lpstr>Dispatch/Reservationist Payroll as a % of Revenue</vt:lpstr>
      <vt:lpstr>Q &amp; A </vt:lpstr>
      <vt:lpstr>#5 – Admin Payroll as a % of Revenue</vt:lpstr>
      <vt:lpstr>Admin Payroll as a %: Calculation</vt:lpstr>
      <vt:lpstr>Admin Payroll as a % of Revenue</vt:lpstr>
      <vt:lpstr>Q &amp; A </vt:lpstr>
      <vt:lpstr>#6 – Client Concentration &amp; Turnover Rates</vt:lpstr>
      <vt:lpstr>Client Concentration &amp; Turnover Rates</vt:lpstr>
      <vt:lpstr>Client Concentration &amp; Attrition: Calculation</vt:lpstr>
      <vt:lpstr>Client Concentration &amp; Attrition: Calculation</vt:lpstr>
      <vt:lpstr>Client Concentration &amp; Attrition Rates</vt:lpstr>
      <vt:lpstr>Q &amp; A </vt:lpstr>
      <vt:lpstr>#7 – Revenue Per Client</vt:lpstr>
      <vt:lpstr>Revenue Per Client:  Calculation</vt:lpstr>
      <vt:lpstr>Revenue Per Client</vt:lpstr>
      <vt:lpstr>Q &amp; A </vt:lpstr>
      <vt:lpstr>#8 – Accounts Receivable Turnover Rate</vt:lpstr>
      <vt:lpstr>Accounts Receivable Turnover: Calculation</vt:lpstr>
      <vt:lpstr>Accounts Receivable Turnover Rate</vt:lpstr>
      <vt:lpstr>Q &amp; A </vt:lpstr>
      <vt:lpstr>#9 – Service Recovery as a % of Revenue</vt:lpstr>
      <vt:lpstr>Service Recovery as a %: Calculation</vt:lpstr>
      <vt:lpstr>Service Recovery as a % of Revenue</vt:lpstr>
      <vt:lpstr>Q &amp; A </vt:lpstr>
      <vt:lpstr>#10 – Sales and Marketing as a % of Revenue</vt:lpstr>
      <vt:lpstr>Sales and Marketing as a %: Calculation</vt:lpstr>
      <vt:lpstr>Sales and Marketing as a % of Revenue</vt:lpstr>
      <vt:lpstr>Q &amp; 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Boulerice</dc:creator>
  <cp:lastModifiedBy>Madeleine Maccar</cp:lastModifiedBy>
  <cp:revision>100</cp:revision>
  <cp:lastPrinted>2018-10-03T15:28:48Z</cp:lastPrinted>
  <dcterms:created xsi:type="dcterms:W3CDTF">2018-04-12T13:10:49Z</dcterms:created>
  <dcterms:modified xsi:type="dcterms:W3CDTF">2018-10-05T21:57:00Z</dcterms:modified>
</cp:coreProperties>
</file>