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8"/>
  </p:notesMasterIdLst>
  <p:sldIdLst>
    <p:sldId id="271" r:id="rId2"/>
    <p:sldId id="257" r:id="rId3"/>
    <p:sldId id="256" r:id="rId4"/>
    <p:sldId id="258" r:id="rId5"/>
    <p:sldId id="260" r:id="rId6"/>
    <p:sldId id="262" r:id="rId7"/>
    <p:sldId id="265" r:id="rId8"/>
    <p:sldId id="267" r:id="rId9"/>
    <p:sldId id="259" r:id="rId10"/>
    <p:sldId id="261" r:id="rId11"/>
    <p:sldId id="264" r:id="rId12"/>
    <p:sldId id="263" r:id="rId13"/>
    <p:sldId id="270" r:id="rId14"/>
    <p:sldId id="273" r:id="rId15"/>
    <p:sldId id="269" r:id="rId16"/>
    <p:sldId id="27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5" autoAdjust="0"/>
    <p:restoredTop sz="86406" autoAdjust="0"/>
  </p:normalViewPr>
  <p:slideViewPr>
    <p:cSldViewPr snapToGrid="0">
      <p:cViewPr varScale="1">
        <p:scale>
          <a:sx n="77" d="100"/>
          <a:sy n="77" d="100"/>
        </p:scale>
        <p:origin x="132" y="52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A1BAA-27FD-4D52-AF11-F2664029E188}" type="datetimeFigureOut">
              <a:rPr lang="en-US" smtClean="0"/>
              <a:t>10/5/2018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45165-40B8-403C-B94A-8A4EA7C5F524}" type="slidenum">
              <a:rPr lang="en-US" smtClean="0"/>
              <a:t>‹#›</a:t>
            </a:fld>
            <a:endParaRPr lang="en-US"/>
          </a:p>
        </p:txBody>
      </p:sp>
    </p:spTree>
    <p:extLst>
      <p:ext uri="{BB962C8B-B14F-4D97-AF65-F5344CB8AC3E}">
        <p14:creationId xmlns:p14="http://schemas.microsoft.com/office/powerpoint/2010/main" val="733302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Nancy &amp; Tracy.  Ask the audience, who loves to network?  (Have Nancy raise her hand.)  Ask the audience, who would rather stick toothpicks in their eyes?  (Have Tracy raise her hand.)  Each take 2 or 3 minutes to provide our background and feelings towards networking.  Briefly explain extrovert (</a:t>
            </a:r>
            <a:r>
              <a:rPr lang="en-US" dirty="0" err="1"/>
              <a:t>nancy</a:t>
            </a:r>
            <a:r>
              <a:rPr lang="en-US" dirty="0"/>
              <a:t>) versus introvert (</a:t>
            </a:r>
            <a:r>
              <a:rPr lang="en-US" dirty="0" err="1"/>
              <a:t>tracy</a:t>
            </a:r>
            <a:r>
              <a:rPr lang="en-US" dirty="0"/>
              <a:t>).</a:t>
            </a:r>
          </a:p>
          <a:p>
            <a:endParaRPr lang="en-US" dirty="0"/>
          </a:p>
          <a:p>
            <a:r>
              <a:rPr lang="en-US" dirty="0"/>
              <a:t>Ask the audience to network with each other for the next 2 or 3 minutes.  (Take note of the feeling in the room, awkwardness, etc.)</a:t>
            </a:r>
          </a:p>
        </p:txBody>
      </p:sp>
      <p:sp>
        <p:nvSpPr>
          <p:cNvPr id="4" name="Slide Number Placeholder 3"/>
          <p:cNvSpPr>
            <a:spLocks noGrp="1"/>
          </p:cNvSpPr>
          <p:nvPr>
            <p:ph type="sldNum" sz="quarter" idx="5"/>
          </p:nvPr>
        </p:nvSpPr>
        <p:spPr/>
        <p:txBody>
          <a:bodyPr/>
          <a:lstStyle/>
          <a:p>
            <a:fld id="{99E45165-40B8-403C-B94A-8A4EA7C5F524}" type="slidenum">
              <a:rPr lang="en-US" smtClean="0"/>
              <a:t>2</a:t>
            </a:fld>
            <a:endParaRPr lang="en-US"/>
          </a:p>
        </p:txBody>
      </p:sp>
    </p:spTree>
    <p:extLst>
      <p:ext uri="{BB962C8B-B14F-4D97-AF65-F5344CB8AC3E}">
        <p14:creationId xmlns:p14="http://schemas.microsoft.com/office/powerpoint/2010/main" val="2009205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Tracy</a:t>
            </a:r>
          </a:p>
        </p:txBody>
      </p:sp>
      <p:sp>
        <p:nvSpPr>
          <p:cNvPr id="4" name="Slide Number Placeholder 3"/>
          <p:cNvSpPr>
            <a:spLocks noGrp="1"/>
          </p:cNvSpPr>
          <p:nvPr>
            <p:ph type="sldNum" sz="quarter" idx="5"/>
          </p:nvPr>
        </p:nvSpPr>
        <p:spPr/>
        <p:txBody>
          <a:bodyPr/>
          <a:lstStyle/>
          <a:p>
            <a:fld id="{99E45165-40B8-403C-B94A-8A4EA7C5F524}" type="slidenum">
              <a:rPr lang="en-US" smtClean="0"/>
              <a:t>11</a:t>
            </a:fld>
            <a:endParaRPr lang="en-US"/>
          </a:p>
        </p:txBody>
      </p:sp>
    </p:spTree>
    <p:extLst>
      <p:ext uri="{BB962C8B-B14F-4D97-AF65-F5344CB8AC3E}">
        <p14:creationId xmlns:p14="http://schemas.microsoft.com/office/powerpoint/2010/main" val="2852273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Nancy</a:t>
            </a:r>
          </a:p>
          <a:p>
            <a:endParaRPr lang="en-US" dirty="0"/>
          </a:p>
          <a:p>
            <a:pPr marL="171450" indent="-171450">
              <a:buFont typeface="Arial"/>
              <a:buChar char="•"/>
            </a:pPr>
            <a:r>
              <a:rPr lang="en-US" dirty="0"/>
              <a:t>Focus on having meaningful</a:t>
            </a:r>
            <a:r>
              <a:rPr lang="en-US" baseline="0" dirty="0"/>
              <a:t> conversations </a:t>
            </a:r>
            <a:r>
              <a:rPr lang="en-US" baseline="0" dirty="0" err="1"/>
              <a:t>vs</a:t>
            </a:r>
            <a:r>
              <a:rPr lang="en-US" baseline="0" dirty="0"/>
              <a:t> trying to get to everyone in the room and you could have missed a great opportunity</a:t>
            </a:r>
          </a:p>
          <a:p>
            <a:pPr marL="171450" indent="-171450">
              <a:buFont typeface="Arial"/>
              <a:buChar char="•"/>
            </a:pPr>
            <a:r>
              <a:rPr lang="en-US" baseline="0" dirty="0"/>
              <a:t>Make sure you have your 30 sec elevator pitch ready to share so that in a pinch you can let someone know about yourself, your market and your company</a:t>
            </a:r>
          </a:p>
          <a:p>
            <a:pPr marL="171450" indent="-171450">
              <a:buFont typeface="Arial"/>
              <a:buChar char="•"/>
            </a:pPr>
            <a:r>
              <a:rPr lang="en-US" baseline="0" dirty="0"/>
              <a:t>Having eye contact </a:t>
            </a:r>
            <a:r>
              <a:rPr lang="en-US" baseline="0" dirty="0" err="1"/>
              <a:t>vs</a:t>
            </a:r>
            <a:r>
              <a:rPr lang="en-US" baseline="0" dirty="0"/>
              <a:t> scoping the room and remembering first names will take you a long way.  Make sure that you have grabbed that person’s attention and that they have yours.</a:t>
            </a:r>
          </a:p>
          <a:p>
            <a:pPr marL="171450" indent="-171450">
              <a:buFont typeface="Arial"/>
              <a:buChar char="•"/>
            </a:pPr>
            <a:r>
              <a:rPr lang="en-US" baseline="0" dirty="0"/>
              <a:t>Planting and watering the seeds has so much more rewards than hunting to do you sell.  People find you more interesting when you are willing to contribute to them </a:t>
            </a:r>
            <a:r>
              <a:rPr lang="en-US" baseline="0" dirty="0" err="1"/>
              <a:t>vs</a:t>
            </a:r>
            <a:r>
              <a:rPr lang="en-US" baseline="0" dirty="0"/>
              <a:t> what can they do for you. </a:t>
            </a:r>
          </a:p>
          <a:p>
            <a:pPr marL="171450" indent="-171450">
              <a:buFont typeface="Arial"/>
              <a:buChar char="•"/>
            </a:pPr>
            <a:r>
              <a:rPr lang="en-US" baseline="0" dirty="0"/>
              <a:t>Having a Host mentality at a show or at a networking event is critical because you are welcoming the people you are meeting as a host or a giver.  You will find this to be rewarding and will make you feel good.  Your return will come in a much more organic way.</a:t>
            </a:r>
          </a:p>
          <a:p>
            <a:pPr marL="171450" indent="-171450">
              <a:buFont typeface="Arial"/>
              <a:buChar char="•"/>
            </a:pPr>
            <a:r>
              <a:rPr lang="en-US" baseline="0" dirty="0"/>
              <a:t>You must follow up after every event you attend and the key thing is to stay connected.  You know the saying, “Out of Sight/Out of Mind” so politely stay in touch and you will be surprised how this can lead into new business because its all about the right timing.  It may not happen when you first meet but along the way, the people you have touched will think of you when they are someone in their network need your service.</a:t>
            </a:r>
            <a:endParaRPr lang="en-US" dirty="0"/>
          </a:p>
        </p:txBody>
      </p:sp>
      <p:sp>
        <p:nvSpPr>
          <p:cNvPr id="4" name="Slide Number Placeholder 3"/>
          <p:cNvSpPr>
            <a:spLocks noGrp="1"/>
          </p:cNvSpPr>
          <p:nvPr>
            <p:ph type="sldNum" sz="quarter" idx="5"/>
          </p:nvPr>
        </p:nvSpPr>
        <p:spPr/>
        <p:txBody>
          <a:bodyPr/>
          <a:lstStyle/>
          <a:p>
            <a:fld id="{99E45165-40B8-403C-B94A-8A4EA7C5F524}" type="slidenum">
              <a:rPr lang="en-US" smtClean="0"/>
              <a:t>12</a:t>
            </a:fld>
            <a:endParaRPr lang="en-US"/>
          </a:p>
        </p:txBody>
      </p:sp>
    </p:spTree>
    <p:extLst>
      <p:ext uri="{BB962C8B-B14F-4D97-AF65-F5344CB8AC3E}">
        <p14:creationId xmlns:p14="http://schemas.microsoft.com/office/powerpoint/2010/main" val="2223424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45165-40B8-403C-B94A-8A4EA7C5F524}" type="slidenum">
              <a:rPr lang="en-US" smtClean="0"/>
              <a:t>13</a:t>
            </a:fld>
            <a:endParaRPr lang="en-US"/>
          </a:p>
        </p:txBody>
      </p:sp>
    </p:spTree>
    <p:extLst>
      <p:ext uri="{BB962C8B-B14F-4D97-AF65-F5344CB8AC3E}">
        <p14:creationId xmlns:p14="http://schemas.microsoft.com/office/powerpoint/2010/main" val="2007504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 the audience to talk about networking with millennials and online networking.</a:t>
            </a:r>
          </a:p>
        </p:txBody>
      </p:sp>
      <p:sp>
        <p:nvSpPr>
          <p:cNvPr id="4" name="Slide Number Placeholder 3"/>
          <p:cNvSpPr>
            <a:spLocks noGrp="1"/>
          </p:cNvSpPr>
          <p:nvPr>
            <p:ph type="sldNum" sz="quarter" idx="5"/>
          </p:nvPr>
        </p:nvSpPr>
        <p:spPr/>
        <p:txBody>
          <a:bodyPr/>
          <a:lstStyle/>
          <a:p>
            <a:fld id="{99E45165-40B8-403C-B94A-8A4EA7C5F524}" type="slidenum">
              <a:rPr lang="en-US" smtClean="0"/>
              <a:t>15</a:t>
            </a:fld>
            <a:endParaRPr lang="en-US"/>
          </a:p>
        </p:txBody>
      </p:sp>
    </p:spTree>
    <p:extLst>
      <p:ext uri="{BB962C8B-B14F-4D97-AF65-F5344CB8AC3E}">
        <p14:creationId xmlns:p14="http://schemas.microsoft.com/office/powerpoint/2010/main" val="2740538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E45165-40B8-403C-B94A-8A4EA7C5F524}" type="slidenum">
              <a:rPr lang="en-US" smtClean="0"/>
              <a:t>16</a:t>
            </a:fld>
            <a:endParaRPr lang="en-US"/>
          </a:p>
        </p:txBody>
      </p:sp>
    </p:spTree>
    <p:extLst>
      <p:ext uri="{BB962C8B-B14F-4D97-AF65-F5344CB8AC3E}">
        <p14:creationId xmlns:p14="http://schemas.microsoft.com/office/powerpoint/2010/main" val="2650827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take the WORK out of networking.  Tracy &amp; Nancy – choose 4 points for each to talk about.  </a:t>
            </a:r>
          </a:p>
          <a:p>
            <a:r>
              <a:rPr lang="en-US" dirty="0"/>
              <a:t>Nancy (first 4 bullets)</a:t>
            </a:r>
          </a:p>
          <a:p>
            <a:pPr marL="171450" indent="-171450">
              <a:buFont typeface="Arial"/>
              <a:buChar char="•"/>
            </a:pPr>
            <a:r>
              <a:rPr lang="en-US" dirty="0"/>
              <a:t>Picture on Business Card: Talk about my first experience coming to show several</a:t>
            </a:r>
            <a:r>
              <a:rPr lang="en-US" baseline="0" dirty="0"/>
              <a:t> years ago and coming back to so many cards and remembering ones and not others.  It prompted me to immediately reach out to Arthur at Create a Card and get my picture on my business card because I knew that people that I met thought the same</a:t>
            </a:r>
          </a:p>
          <a:p>
            <a:pPr marL="171450" indent="-171450">
              <a:buFont typeface="Arial"/>
              <a:buChar char="•"/>
            </a:pPr>
            <a:r>
              <a:rPr lang="en-US" baseline="0" dirty="0"/>
              <a:t>Choose the right associations or events to attend:  Its important to choose an association that you feel you can commit to as well as give back.  For example, I am Board Member at The JFK Rotary Club and have committed my time to attend luncheons, dinners, charity events, etc.  I do the same for The JFK Chamber and I’ve had many great networking opportunities.  I have also join the National Limousine Association and for instance took the time to attend The Day on the Hill in Washington DC.  It was a great experience to speak to our Congressmen and such but I was able to mingle among my peers while there.  I also belong to local limousine associations including a few outside of my market including The Illinois Limousine Association which Tracy is the President.  Great content, education and networking opportunities.   I also belong to one of Arthur Messina’s Driving Results Group and that has been a great source of support and education.  Not only have I built a strong relationship with my group, I’ve also learned so much just by participating in the Wheels in Motion Group.  These are all examples of how you can too get involved in your network and community.</a:t>
            </a:r>
          </a:p>
          <a:p>
            <a:pPr marL="171450" indent="-171450">
              <a:buFont typeface="Arial"/>
              <a:buChar char="•"/>
            </a:pPr>
            <a:r>
              <a:rPr lang="en-US" baseline="0" dirty="0"/>
              <a:t>Elevator Pitch:  Craft your elevator pitch where you hit all the key points in a minute.  You want to capture their attention as well as make them curious about you</a:t>
            </a:r>
          </a:p>
          <a:p>
            <a:pPr marL="171450" indent="-171450">
              <a:buFont typeface="Arial"/>
              <a:buChar char="•"/>
            </a:pPr>
            <a:r>
              <a:rPr lang="en-US" baseline="0" dirty="0"/>
              <a:t>Plan who you would like to meet and arrange introductions prior to event:  Do your research prior to attending an industry show.  You may want to arrange a meeting with a mentor, an affiliate you want to do business with or someone you already know that can help you make a warm introduction.  Being proactive prior to attending the show will keep you organized and focused</a:t>
            </a:r>
            <a:endParaRPr lang="en-US" dirty="0"/>
          </a:p>
        </p:txBody>
      </p:sp>
      <p:sp>
        <p:nvSpPr>
          <p:cNvPr id="4" name="Slide Number Placeholder 3"/>
          <p:cNvSpPr>
            <a:spLocks noGrp="1"/>
          </p:cNvSpPr>
          <p:nvPr>
            <p:ph type="sldNum" sz="quarter" idx="5"/>
          </p:nvPr>
        </p:nvSpPr>
        <p:spPr/>
        <p:txBody>
          <a:bodyPr/>
          <a:lstStyle/>
          <a:p>
            <a:fld id="{99E45165-40B8-403C-B94A-8A4EA7C5F524}" type="slidenum">
              <a:rPr lang="en-US" smtClean="0"/>
              <a:t>3</a:t>
            </a:fld>
            <a:endParaRPr lang="en-US"/>
          </a:p>
        </p:txBody>
      </p:sp>
    </p:spTree>
    <p:extLst>
      <p:ext uri="{BB962C8B-B14F-4D97-AF65-F5344CB8AC3E}">
        <p14:creationId xmlns:p14="http://schemas.microsoft.com/office/powerpoint/2010/main" val="134183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Yourself!</a:t>
            </a:r>
          </a:p>
        </p:txBody>
      </p:sp>
      <p:sp>
        <p:nvSpPr>
          <p:cNvPr id="4" name="Slide Number Placeholder 3"/>
          <p:cNvSpPr>
            <a:spLocks noGrp="1"/>
          </p:cNvSpPr>
          <p:nvPr>
            <p:ph type="sldNum" sz="quarter" idx="5"/>
          </p:nvPr>
        </p:nvSpPr>
        <p:spPr/>
        <p:txBody>
          <a:bodyPr/>
          <a:lstStyle/>
          <a:p>
            <a:fld id="{99E45165-40B8-403C-B94A-8A4EA7C5F524}" type="slidenum">
              <a:rPr lang="en-US" smtClean="0"/>
              <a:t>4</a:t>
            </a:fld>
            <a:endParaRPr lang="en-US"/>
          </a:p>
        </p:txBody>
      </p:sp>
    </p:spTree>
    <p:extLst>
      <p:ext uri="{BB962C8B-B14F-4D97-AF65-F5344CB8AC3E}">
        <p14:creationId xmlns:p14="http://schemas.microsoft.com/office/powerpoint/2010/main" val="1436172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Authentic!</a:t>
            </a:r>
          </a:p>
        </p:txBody>
      </p:sp>
      <p:sp>
        <p:nvSpPr>
          <p:cNvPr id="4" name="Slide Number Placeholder 3"/>
          <p:cNvSpPr>
            <a:spLocks noGrp="1"/>
          </p:cNvSpPr>
          <p:nvPr>
            <p:ph type="sldNum" sz="quarter" idx="5"/>
          </p:nvPr>
        </p:nvSpPr>
        <p:spPr/>
        <p:txBody>
          <a:bodyPr/>
          <a:lstStyle/>
          <a:p>
            <a:fld id="{99E45165-40B8-403C-B94A-8A4EA7C5F524}" type="slidenum">
              <a:rPr lang="en-US" smtClean="0"/>
              <a:t>5</a:t>
            </a:fld>
            <a:endParaRPr lang="en-US"/>
          </a:p>
        </p:txBody>
      </p:sp>
    </p:spTree>
    <p:extLst>
      <p:ext uri="{BB962C8B-B14F-4D97-AF65-F5344CB8AC3E}">
        <p14:creationId xmlns:p14="http://schemas.microsoft.com/office/powerpoint/2010/main" val="2592751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Tracy talk about Your Personal Network &amp; Nancy talks about Chambers, Rotary Club, MPI, GBTA, Bridal Shows and Tracy talks about Local &amp; National Associations.  Starts talking about involvement and Nancy summarizes it with her personal examples.</a:t>
            </a:r>
          </a:p>
          <a:p>
            <a:endParaRPr lang="en-US" dirty="0"/>
          </a:p>
          <a:p>
            <a:pPr marL="171450" indent="-171450">
              <a:buFont typeface="Arial"/>
              <a:buChar char="•"/>
            </a:pPr>
            <a:r>
              <a:rPr lang="en-US" dirty="0"/>
              <a:t>Your local Chamber/Rotary/</a:t>
            </a:r>
            <a:r>
              <a:rPr lang="en-US" baseline="0" dirty="0"/>
              <a:t>MPI/ GBTA: Your local Chamber and Rotary Club is a great tool</a:t>
            </a:r>
            <a:r>
              <a:rPr lang="en-US" dirty="0"/>
              <a:t> to stay</a:t>
            </a:r>
            <a:r>
              <a:rPr lang="en-US" baseline="0" dirty="0"/>
              <a:t> involved and network among local businesses that will help each other with referring business.  If you are heavily invested in the Social/Wedding sector, plan to be involved and take a booth at a local bridal show.  This puts you right in front of your audience and gives you the opportunity to hand out your marketing materials, set up appointments and showcase your vehicles at times.  So depending on what sector of your business you have a niche, plan to join committees and shows.</a:t>
            </a:r>
          </a:p>
          <a:p>
            <a:pPr marL="171450" indent="-171450">
              <a:buFont typeface="Arial"/>
              <a:buChar char="•"/>
            </a:pPr>
            <a:endParaRPr lang="en-US" baseline="0" dirty="0"/>
          </a:p>
          <a:p>
            <a:pPr marL="171450" indent="-171450">
              <a:buFont typeface="Arial"/>
              <a:buChar char="•"/>
            </a:pPr>
            <a:r>
              <a:rPr lang="en-US" baseline="0" dirty="0"/>
              <a:t>Nancy’s summary:  After attending my first show, I made a conscience decision that I would attend as many industry shows as my schedule permits it, I would get involved in local and our National Limousine Association and I became very active in my local chamber and rotary club.  All great resources.  I was able to grow my Affiliate Partnerships through my attendance at the show and then follow up with a Site Visit to show my commitment.  I was able to get new business through referrals or learning of recent RFPs in my local airports and you just simply have to make a decision on how committed you will be with your time </a:t>
            </a:r>
            <a:endParaRPr lang="en-US" dirty="0"/>
          </a:p>
        </p:txBody>
      </p:sp>
      <p:sp>
        <p:nvSpPr>
          <p:cNvPr id="4" name="Slide Number Placeholder 3"/>
          <p:cNvSpPr>
            <a:spLocks noGrp="1"/>
          </p:cNvSpPr>
          <p:nvPr>
            <p:ph type="sldNum" sz="quarter" idx="5"/>
          </p:nvPr>
        </p:nvSpPr>
        <p:spPr/>
        <p:txBody>
          <a:bodyPr/>
          <a:lstStyle/>
          <a:p>
            <a:fld id="{99E45165-40B8-403C-B94A-8A4EA7C5F524}" type="slidenum">
              <a:rPr lang="en-US" smtClean="0"/>
              <a:t>6</a:t>
            </a:fld>
            <a:endParaRPr lang="en-US"/>
          </a:p>
        </p:txBody>
      </p:sp>
    </p:spTree>
    <p:extLst>
      <p:ext uri="{BB962C8B-B14F-4D97-AF65-F5344CB8AC3E}">
        <p14:creationId xmlns:p14="http://schemas.microsoft.com/office/powerpoint/2010/main" val="2263615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Tracy will take this one.</a:t>
            </a:r>
          </a:p>
        </p:txBody>
      </p:sp>
      <p:sp>
        <p:nvSpPr>
          <p:cNvPr id="4" name="Slide Number Placeholder 3"/>
          <p:cNvSpPr>
            <a:spLocks noGrp="1"/>
          </p:cNvSpPr>
          <p:nvPr>
            <p:ph type="sldNum" sz="quarter" idx="5"/>
          </p:nvPr>
        </p:nvSpPr>
        <p:spPr/>
        <p:txBody>
          <a:bodyPr/>
          <a:lstStyle/>
          <a:p>
            <a:fld id="{99E45165-40B8-403C-B94A-8A4EA7C5F524}" type="slidenum">
              <a:rPr lang="en-US" smtClean="0"/>
              <a:t>7</a:t>
            </a:fld>
            <a:endParaRPr lang="en-US"/>
          </a:p>
        </p:txBody>
      </p:sp>
    </p:spTree>
    <p:extLst>
      <p:ext uri="{BB962C8B-B14F-4D97-AF65-F5344CB8AC3E}">
        <p14:creationId xmlns:p14="http://schemas.microsoft.com/office/powerpoint/2010/main" val="1230305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Nancy will take this one.  Time to do a quick roll play?  Ask someone to tell us about themselves and ask the ‘Mover’ questions to show how much more we learn.  By using the conversation movers, how much more did we learn about the person? What did we discover?</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Nancy would ask:  “Hi my name is Nancy Vargas from DH2 Chauffeured Transportation.  Someone</a:t>
            </a:r>
            <a:r>
              <a:rPr lang="en-US" baseline="0" dirty="0"/>
              <a:t> from the audience would tell me their name and company name.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Nancy would ask: “So what brought you here today?”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Nancy would ask:  Oh wow that sounds interesting.  So tell me a bit more about your company?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Nancy says:  Do you see how much more I discovered about that person?  The conversation starters and movers allows you to be curious and learn more.</a:t>
            </a:r>
            <a:endParaRPr lang="en-US" dirty="0"/>
          </a:p>
          <a:p>
            <a:endParaRPr lang="en-US" dirty="0"/>
          </a:p>
        </p:txBody>
      </p:sp>
      <p:sp>
        <p:nvSpPr>
          <p:cNvPr id="4" name="Slide Number Placeholder 3"/>
          <p:cNvSpPr>
            <a:spLocks noGrp="1"/>
          </p:cNvSpPr>
          <p:nvPr>
            <p:ph type="sldNum" sz="quarter" idx="5"/>
          </p:nvPr>
        </p:nvSpPr>
        <p:spPr/>
        <p:txBody>
          <a:bodyPr/>
          <a:lstStyle/>
          <a:p>
            <a:fld id="{99E45165-40B8-403C-B94A-8A4EA7C5F524}" type="slidenum">
              <a:rPr lang="en-US" smtClean="0"/>
              <a:t>8</a:t>
            </a:fld>
            <a:endParaRPr lang="en-US"/>
          </a:p>
        </p:txBody>
      </p:sp>
    </p:spTree>
    <p:extLst>
      <p:ext uri="{BB962C8B-B14F-4D97-AF65-F5344CB8AC3E}">
        <p14:creationId xmlns:p14="http://schemas.microsoft.com/office/powerpoint/2010/main" val="2277531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Tracy - Have program in our hands to point out seminars, networking events, operators mentoring program, women in the industry, affiliate connect, benchmark breakout groups and opportunities at the shows for awesome networking.  Networking is a bit easier as you are amongst your peers and have common challenges, goals and aspirations.  End the discussion with the last bullet point.  You are always ON – always on stage while you are here!  First impressions are key, you paid to be here, don’t leave the impression where you have to wait until the next show to present a better impression.  </a:t>
            </a:r>
          </a:p>
          <a:p>
            <a:endParaRPr lang="en-US" dirty="0"/>
          </a:p>
          <a:p>
            <a:pPr marL="171450" indent="-171450">
              <a:buFont typeface="Arial"/>
              <a:buChar char="•"/>
            </a:pPr>
            <a:r>
              <a:rPr lang="en-US" dirty="0"/>
              <a:t>Focus on taking advantage of seminars and</a:t>
            </a:r>
            <a:r>
              <a:rPr lang="en-US" baseline="0" dirty="0"/>
              <a:t> networking opportunities and stay involved</a:t>
            </a:r>
          </a:p>
          <a:p>
            <a:pPr marL="171450" indent="-171450">
              <a:buFont typeface="Arial"/>
              <a:buChar char="•"/>
            </a:pPr>
            <a:r>
              <a:rPr lang="en-US" baseline="0" dirty="0"/>
              <a:t>Be sure not to be pushy about your company because we are all in the same line of business and we want to build relationships not sell</a:t>
            </a:r>
          </a:p>
          <a:p>
            <a:pPr marL="171450" indent="-171450">
              <a:buFont typeface="Arial"/>
              <a:buChar char="•"/>
            </a:pPr>
            <a:r>
              <a:rPr lang="en-US" baseline="0" dirty="0"/>
              <a:t>Easy on Alcohol – stay focused as to why you invested money to come the show.  Remember that these are the people that you will potentially do business with and you don’t want to embarrass yourself because you had too much to drink</a:t>
            </a:r>
            <a:endParaRPr lang="en-US" dirty="0"/>
          </a:p>
        </p:txBody>
      </p:sp>
      <p:sp>
        <p:nvSpPr>
          <p:cNvPr id="4" name="Slide Number Placeholder 3"/>
          <p:cNvSpPr>
            <a:spLocks noGrp="1"/>
          </p:cNvSpPr>
          <p:nvPr>
            <p:ph type="sldNum" sz="quarter" idx="5"/>
          </p:nvPr>
        </p:nvSpPr>
        <p:spPr/>
        <p:txBody>
          <a:bodyPr/>
          <a:lstStyle/>
          <a:p>
            <a:fld id="{99E45165-40B8-403C-B94A-8A4EA7C5F524}" type="slidenum">
              <a:rPr lang="en-US" smtClean="0"/>
              <a:t>9</a:t>
            </a:fld>
            <a:endParaRPr lang="en-US"/>
          </a:p>
        </p:txBody>
      </p:sp>
    </p:spTree>
    <p:extLst>
      <p:ext uri="{BB962C8B-B14F-4D97-AF65-F5344CB8AC3E}">
        <p14:creationId xmlns:p14="http://schemas.microsoft.com/office/powerpoint/2010/main" val="3772811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**Should we rethink about</a:t>
            </a:r>
            <a:r>
              <a:rPr lang="en-US" b="1" baseline="0" dirty="0"/>
              <a:t> how much is on this slide?? Is it too wordy***</a:t>
            </a:r>
            <a:endParaRPr lang="en-US" b="1" dirty="0"/>
          </a:p>
          <a:p>
            <a:endParaRPr lang="en-US" dirty="0"/>
          </a:p>
          <a:p>
            <a:r>
              <a:rPr lang="en-US" dirty="0"/>
              <a:t>Nancy - Focus on HOST mentality.  End this slide with the audience networking using the HOST mentality.  Summarize how the room felt differently, more energy, the chatter was louder more passionate, etc.</a:t>
            </a:r>
          </a:p>
          <a:p>
            <a:endParaRPr lang="en-US" dirty="0"/>
          </a:p>
          <a:p>
            <a:pPr marL="171450" indent="-171450">
              <a:buFont typeface="Arial"/>
              <a:buChar char="•"/>
            </a:pPr>
            <a:r>
              <a:rPr lang="en-US" dirty="0"/>
              <a:t>Its important to know who is attending</a:t>
            </a:r>
            <a:r>
              <a:rPr lang="en-US" baseline="0" dirty="0"/>
              <a:t> in advance and if its your first time, it could be learning about the speakers, mentors, etc.  </a:t>
            </a:r>
          </a:p>
          <a:p>
            <a:pPr marL="171450" indent="-171450">
              <a:buFont typeface="Arial"/>
              <a:buChar char="•"/>
            </a:pPr>
            <a:r>
              <a:rPr lang="en-US" baseline="0" dirty="0"/>
              <a:t>Attending an event with a partner can be helpful to a warm introduction to someone perhaps you wish to do business with and your partner can vouch for the work that you do in your market: how reliable you are, great vehicles, operations, etc.</a:t>
            </a:r>
          </a:p>
          <a:p>
            <a:pPr marL="171450" indent="-171450">
              <a:buFont typeface="Arial"/>
              <a:buChar char="•"/>
            </a:pPr>
            <a:r>
              <a:rPr lang="en-US" baseline="0" dirty="0"/>
              <a:t>Don’t be afraid to ask for warm introductions to those that you are already doing business with.  It will be their pleasure to introduce you and speak highly of your business</a:t>
            </a:r>
          </a:p>
          <a:p>
            <a:pPr marL="171450" indent="-171450">
              <a:buFont typeface="Arial"/>
              <a:buChar char="•"/>
            </a:pPr>
            <a:r>
              <a:rPr lang="en-US" baseline="0" dirty="0"/>
              <a:t>Developing relationships </a:t>
            </a:r>
            <a:r>
              <a:rPr lang="en-US" baseline="0" dirty="0" err="1"/>
              <a:t>vs</a:t>
            </a:r>
            <a:r>
              <a:rPr lang="en-US" baseline="0" dirty="0"/>
              <a:t> selling is key.  Think of it as Watering the seeds rather than hunting for meat.  The more you water the seeds, the beautiful blooms will become flowers and you will see the fruit of your watering by gaining business without hunting to get that dollar.</a:t>
            </a:r>
          </a:p>
          <a:p>
            <a:pPr marL="171450" indent="-171450">
              <a:buFont typeface="Arial"/>
              <a:buChar char="•"/>
            </a:pPr>
            <a:r>
              <a:rPr lang="en-US" baseline="0" dirty="0"/>
              <a:t>Contributing to those that you have met is also key.  It  </a:t>
            </a:r>
          </a:p>
          <a:p>
            <a:pPr marL="0" indent="0">
              <a:buFont typeface="Arial"/>
              <a:buNone/>
            </a:pPr>
            <a:r>
              <a:rPr lang="en-US" baseline="0" dirty="0"/>
              <a:t> </a:t>
            </a:r>
            <a:endParaRPr lang="en-US" dirty="0"/>
          </a:p>
        </p:txBody>
      </p:sp>
      <p:sp>
        <p:nvSpPr>
          <p:cNvPr id="4" name="Slide Number Placeholder 3"/>
          <p:cNvSpPr>
            <a:spLocks noGrp="1"/>
          </p:cNvSpPr>
          <p:nvPr>
            <p:ph type="sldNum" sz="quarter" idx="5"/>
          </p:nvPr>
        </p:nvSpPr>
        <p:spPr/>
        <p:txBody>
          <a:bodyPr/>
          <a:lstStyle/>
          <a:p>
            <a:fld id="{99E45165-40B8-403C-B94A-8A4EA7C5F524}" type="slidenum">
              <a:rPr lang="en-US" smtClean="0"/>
              <a:t>10</a:t>
            </a:fld>
            <a:endParaRPr lang="en-US"/>
          </a:p>
        </p:txBody>
      </p:sp>
    </p:spTree>
    <p:extLst>
      <p:ext uri="{BB962C8B-B14F-4D97-AF65-F5344CB8AC3E}">
        <p14:creationId xmlns:p14="http://schemas.microsoft.com/office/powerpoint/2010/main" val="1006988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10/5/2018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10/5/2018</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0000"/>
            <a:lum/>
          </a:blip>
          <a:srcRect/>
          <a:stretch>
            <a:fillRect t="-6000" b="-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157734"/>
            <a:ext cx="4192227" cy="1299590"/>
          </a:xfrm>
          <a:prstGeom prst="rect">
            <a:avLst/>
          </a:prstGeom>
        </p:spPr>
      </p:pic>
      <p:sp>
        <p:nvSpPr>
          <p:cNvPr id="3" name="Title 6"/>
          <p:cNvSpPr txBox="1">
            <a:spLocks/>
          </p:cNvSpPr>
          <p:nvPr/>
        </p:nvSpPr>
        <p:spPr>
          <a:xfrm>
            <a:off x="723900" y="2139864"/>
            <a:ext cx="10515600" cy="2009775"/>
          </a:xfrm>
          <a:prstGeom prst="rect">
            <a:avLst/>
          </a:prstGeom>
          <a:effectLst>
            <a:outerShdw blurRad="25400" dist="88900" dir="2700000" algn="tl" rotWithShape="0">
              <a:prstClr val="black">
                <a:alpha val="40000"/>
              </a:prstClr>
            </a:outerShdw>
          </a:effectLst>
        </p:spPr>
        <p:txBody>
          <a:bodyP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b="1" cap="none" dirty="0" smtClean="0">
                <a:solidFill>
                  <a:srgbClr val="002060"/>
                </a:solidFill>
                <a:effectLst>
                  <a:glow rad="101600">
                    <a:schemeClr val="tx1">
                      <a:alpha val="40000"/>
                    </a:schemeClr>
                  </a:glow>
                </a:effectLst>
                <a:latin typeface="Gill Sans MT" panose="020B0502020104020203" pitchFamily="34" charset="0"/>
                <a:cs typeface="Times New Roman" panose="02020603050405020304" pitchFamily="18" charset="0"/>
              </a:rPr>
              <a:t>Networking 101: </a:t>
            </a:r>
          </a:p>
          <a:p>
            <a:pPr algn="ctr"/>
            <a:r>
              <a:rPr lang="en-US" sz="5400" b="1" cap="none" dirty="0" smtClean="0">
                <a:solidFill>
                  <a:srgbClr val="002060"/>
                </a:solidFill>
                <a:effectLst>
                  <a:glow rad="101600">
                    <a:schemeClr val="tx1">
                      <a:alpha val="40000"/>
                    </a:schemeClr>
                  </a:glow>
                </a:effectLst>
                <a:latin typeface="Gill Sans MT" panose="020B0502020104020203" pitchFamily="34" charset="0"/>
                <a:cs typeface="Times New Roman" panose="02020603050405020304" pitchFamily="18" charset="0"/>
              </a:rPr>
              <a:t>Out of  Your </a:t>
            </a:r>
            <a:r>
              <a:rPr lang="en-US" sz="5400" b="1" cap="none" dirty="0">
                <a:solidFill>
                  <a:srgbClr val="002060"/>
                </a:solidFill>
                <a:effectLst>
                  <a:glow rad="101600">
                    <a:schemeClr val="tx1">
                      <a:alpha val="40000"/>
                    </a:schemeClr>
                  </a:glow>
                </a:effectLst>
                <a:latin typeface="Gill Sans MT" panose="020B0502020104020203" pitchFamily="34" charset="0"/>
                <a:cs typeface="Times New Roman" panose="02020603050405020304" pitchFamily="18" charset="0"/>
              </a:rPr>
              <a:t>S</a:t>
            </a:r>
            <a:r>
              <a:rPr lang="en-US" sz="5400" b="1" cap="none" dirty="0" smtClean="0">
                <a:solidFill>
                  <a:srgbClr val="002060"/>
                </a:solidFill>
                <a:effectLst>
                  <a:glow rad="101600">
                    <a:schemeClr val="tx1">
                      <a:alpha val="40000"/>
                    </a:schemeClr>
                  </a:glow>
                </a:effectLst>
                <a:latin typeface="Gill Sans MT" panose="020B0502020104020203" pitchFamily="34" charset="0"/>
                <a:cs typeface="Times New Roman" panose="02020603050405020304" pitchFamily="18" charset="0"/>
              </a:rPr>
              <a:t>hell and </a:t>
            </a:r>
          </a:p>
          <a:p>
            <a:pPr algn="ctr"/>
            <a:r>
              <a:rPr lang="en-US" sz="5400" b="1" cap="none" dirty="0" smtClean="0">
                <a:solidFill>
                  <a:srgbClr val="002060"/>
                </a:solidFill>
                <a:effectLst>
                  <a:glow rad="101600">
                    <a:schemeClr val="tx1">
                      <a:alpha val="40000"/>
                    </a:schemeClr>
                  </a:glow>
                </a:effectLst>
                <a:latin typeface="Gill Sans MT" panose="020B0502020104020203" pitchFamily="34" charset="0"/>
                <a:cs typeface="Times New Roman" panose="02020603050405020304" pitchFamily="18" charset="0"/>
              </a:rPr>
              <a:t>Into the Mix</a:t>
            </a:r>
            <a:endParaRPr lang="en-US" sz="5400" b="1" cap="none" dirty="0">
              <a:solidFill>
                <a:srgbClr val="002060"/>
              </a:solidFill>
              <a:effectLst>
                <a:glow rad="101600">
                  <a:schemeClr val="tx1">
                    <a:alpha val="40000"/>
                  </a:schemeClr>
                </a:glow>
              </a:effectLst>
              <a:latin typeface="Gill Sans MT" panose="020B0502020104020203" pitchFamily="34" charset="0"/>
              <a:cs typeface="Times New Roman" panose="02020603050405020304" pitchFamily="18" charset="0"/>
            </a:endParaRPr>
          </a:p>
        </p:txBody>
      </p:sp>
      <p:sp>
        <p:nvSpPr>
          <p:cNvPr id="4" name="TextBox 3"/>
          <p:cNvSpPr txBox="1"/>
          <p:nvPr/>
        </p:nvSpPr>
        <p:spPr>
          <a:xfrm>
            <a:off x="6791325" y="5762625"/>
            <a:ext cx="5210176" cy="923330"/>
          </a:xfrm>
          <a:prstGeom prst="rect">
            <a:avLst/>
          </a:prstGeom>
          <a:gradFill flip="none" rotWithShape="1">
            <a:gsLst>
              <a:gs pos="39875">
                <a:srgbClr val="FFFFFF"/>
              </a:gs>
              <a:gs pos="39750">
                <a:srgbClr val="FFFFFF"/>
              </a:gs>
              <a:gs pos="39500">
                <a:srgbClr val="FFFFFF"/>
              </a:gs>
              <a:gs pos="50000">
                <a:srgbClr val="FFFFFF"/>
              </a:gs>
              <a:gs pos="43000">
                <a:schemeClr val="tx1"/>
              </a:gs>
              <a:gs pos="100000">
                <a:schemeClr val="accent6">
                  <a:lumMod val="40000"/>
                  <a:lumOff val="60000"/>
                </a:schemeClr>
              </a:gs>
              <a:gs pos="60000">
                <a:schemeClr val="tx1"/>
              </a:gs>
              <a:gs pos="0">
                <a:schemeClr val="accent6">
                  <a:lumMod val="40000"/>
                  <a:lumOff val="60000"/>
                </a:schemeClr>
              </a:gs>
            </a:gsLst>
            <a:path path="circle">
              <a:fillToRect l="100000" t="100000"/>
            </a:path>
            <a:tileRect r="-100000" b="-100000"/>
          </a:gradFill>
          <a:effectLst>
            <a:glow rad="63500">
              <a:schemeClr val="bg1">
                <a:lumMod val="50000"/>
                <a:lumOff val="50000"/>
                <a:alpha val="40000"/>
              </a:schemeClr>
            </a:glow>
            <a:outerShdw blurRad="50800" dist="12700" dir="5400000" algn="ctr" rotWithShape="0">
              <a:srgbClr val="000000">
                <a:alpha val="95000"/>
              </a:srgbClr>
            </a:outerShdw>
          </a:effectLst>
        </p:spPr>
        <p:txBody>
          <a:bodyPr wrap="square" rtlCol="0">
            <a:spAutoFit/>
          </a:bodyPr>
          <a:lstStyle/>
          <a:p>
            <a:r>
              <a:rPr lang="en-US" b="1" dirty="0" smtClean="0">
                <a:solidFill>
                  <a:srgbClr val="002060"/>
                </a:solidFill>
                <a:effectLst>
                  <a:innerShdw blurRad="63500" dist="50800" dir="8100000">
                    <a:prstClr val="black">
                      <a:alpha val="50000"/>
                    </a:prstClr>
                  </a:innerShdw>
                </a:effectLst>
                <a:latin typeface="Gill Sans MT" panose="020B0502020104020203" pitchFamily="34" charset="0"/>
              </a:rPr>
              <a:t>Presented by:</a:t>
            </a:r>
            <a:br>
              <a:rPr lang="en-US" b="1" dirty="0" smtClean="0">
                <a:solidFill>
                  <a:srgbClr val="002060"/>
                </a:solidFill>
                <a:effectLst>
                  <a:innerShdw blurRad="63500" dist="50800" dir="8100000">
                    <a:prstClr val="black">
                      <a:alpha val="50000"/>
                    </a:prstClr>
                  </a:innerShdw>
                </a:effectLst>
                <a:latin typeface="Gill Sans MT" panose="020B0502020104020203" pitchFamily="34" charset="0"/>
              </a:rPr>
            </a:br>
            <a:r>
              <a:rPr lang="en-US" b="1" i="1" dirty="0" smtClean="0">
                <a:solidFill>
                  <a:srgbClr val="002060"/>
                </a:solidFill>
                <a:effectLst>
                  <a:innerShdw blurRad="63500" dist="50800" dir="8100000">
                    <a:prstClr val="black">
                      <a:alpha val="50000"/>
                    </a:prstClr>
                  </a:innerShdw>
                </a:effectLst>
                <a:latin typeface="Gill Sans MT" panose="020B0502020104020203" pitchFamily="34" charset="0"/>
              </a:rPr>
              <a:t>Tracy Raimer of Windy City Limousine and</a:t>
            </a:r>
            <a:br>
              <a:rPr lang="en-US" b="1" i="1" dirty="0" smtClean="0">
                <a:solidFill>
                  <a:srgbClr val="002060"/>
                </a:solidFill>
                <a:effectLst>
                  <a:innerShdw blurRad="63500" dist="50800" dir="8100000">
                    <a:prstClr val="black">
                      <a:alpha val="50000"/>
                    </a:prstClr>
                  </a:innerShdw>
                </a:effectLst>
                <a:latin typeface="Gill Sans MT" panose="020B0502020104020203" pitchFamily="34" charset="0"/>
              </a:rPr>
            </a:br>
            <a:r>
              <a:rPr lang="en-US" b="1" i="1" dirty="0" smtClean="0">
                <a:solidFill>
                  <a:srgbClr val="002060"/>
                </a:solidFill>
                <a:effectLst>
                  <a:innerShdw blurRad="63500" dist="50800" dir="8100000">
                    <a:prstClr val="black">
                      <a:alpha val="50000"/>
                    </a:prstClr>
                  </a:innerShdw>
                </a:effectLst>
                <a:latin typeface="Gill Sans MT" panose="020B0502020104020203" pitchFamily="34" charset="0"/>
              </a:rPr>
              <a:t>Nancy Vargas of DH2 Chauffeured Transportation</a:t>
            </a:r>
            <a:endParaRPr lang="en-US" b="1" i="1" dirty="0">
              <a:solidFill>
                <a:srgbClr val="002060"/>
              </a:solidFill>
              <a:effectLst>
                <a:innerShdw blurRad="63500" dist="50800" dir="8100000">
                  <a:prstClr val="black">
                    <a:alpha val="50000"/>
                  </a:prstClr>
                </a:innerShdw>
              </a:effectLst>
              <a:latin typeface="Gill Sans MT" panose="020B0502020104020203"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1" y="5977825"/>
            <a:ext cx="3293626" cy="708129"/>
          </a:xfrm>
          <a:prstGeom prst="rect">
            <a:avLst/>
          </a:prstGeom>
        </p:spPr>
      </p:pic>
    </p:spTree>
    <p:extLst>
      <p:ext uri="{BB962C8B-B14F-4D97-AF65-F5344CB8AC3E}">
        <p14:creationId xmlns:p14="http://schemas.microsoft.com/office/powerpoint/2010/main" val="26953799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 xmlns:a16="http://schemas.microsoft.com/office/drawing/2014/main" id="{8F1EF17D-1B70-428C-8A8A-A2C5B390E1E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206969" y="2963333"/>
            <a:ext cx="2981858" cy="3208867"/>
            <a:chOff x="9206969" y="2963333"/>
            <a:chExt cx="2981858" cy="3208867"/>
          </a:xfrm>
        </p:grpSpPr>
        <p:cxnSp>
          <p:nvCxnSpPr>
            <p:cNvPr id="78" name="Straight Connector 77">
              <a:extLst>
                <a:ext uri="{FF2B5EF4-FFF2-40B4-BE49-F238E27FC236}">
                  <a16:creationId xmlns="" xmlns:a16="http://schemas.microsoft.com/office/drawing/2014/main" id="{12FAEDF3-CEC8-4BF6-8EA7-4079C471838C}"/>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 xmlns:a16="http://schemas.microsoft.com/office/drawing/2014/main" id="{398DB8F4-CD77-4FCC-8544-ADE8B478C151}"/>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 xmlns:a16="http://schemas.microsoft.com/office/drawing/2014/main" id="{22202DFE-039D-48E4-8536-FA30F2489475}"/>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 xmlns:a16="http://schemas.microsoft.com/office/drawing/2014/main" id="{81F05E26-510E-4164-83C7-28E4FE9D7EA3}"/>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 xmlns:a16="http://schemas.microsoft.com/office/drawing/2014/main" id="{E632161A-50D4-4D96-887A-98FC9209310C}"/>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84" name="Rectangle 83">
            <a:extLst>
              <a:ext uri="{FF2B5EF4-FFF2-40B4-BE49-F238E27FC236}">
                <a16:creationId xmlns="" xmlns:a16="http://schemas.microsoft.com/office/drawing/2014/main" id="{8F4E830A-06F9-4EAA-9E65-110CF24217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Related image">
            <a:extLst>
              <a:ext uri="{FF2B5EF4-FFF2-40B4-BE49-F238E27FC236}">
                <a16:creationId xmlns="" xmlns:a16="http://schemas.microsoft.com/office/drawing/2014/main" id="{668C106B-AD93-41CD-BD05-94AC88ACA286}"/>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604" b="9396"/>
          <a:stretch/>
        </p:blipFill>
        <p:spPr bwMode="auto">
          <a:xfrm>
            <a:off x="3174" y="10"/>
            <a:ext cx="1219200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 xmlns:a16="http://schemas.microsoft.com/office/drawing/2014/main" id="{095FB85F-7267-41C0-AC32-62300B81C36B}"/>
              </a:ext>
            </a:extLst>
          </p:cNvPr>
          <p:cNvSpPr>
            <a:spLocks noGrp="1"/>
          </p:cNvSpPr>
          <p:nvPr>
            <p:ph type="ctrTitle"/>
          </p:nvPr>
        </p:nvSpPr>
        <p:spPr>
          <a:xfrm>
            <a:off x="684212" y="5008033"/>
            <a:ext cx="8534400" cy="1507067"/>
          </a:xfrm>
        </p:spPr>
        <p:txBody>
          <a:bodyPr vert="horz" lIns="91440" tIns="45720" rIns="91440" bIns="45720" rtlCol="0" anchor="ctr">
            <a:normAutofit/>
          </a:bodyPr>
          <a:lstStyle/>
          <a:p>
            <a:pPr>
              <a:lnSpc>
                <a:spcPct val="90000"/>
              </a:lnSpc>
            </a:pPr>
            <a:r>
              <a:rPr lang="en-US" sz="3300" b="1" dirty="0"/>
              <a:t>Top Networking Tips while you are at a local event.</a:t>
            </a:r>
            <a:endParaRPr lang="en-US" sz="3300" dirty="0"/>
          </a:p>
        </p:txBody>
      </p:sp>
      <p:sp>
        <p:nvSpPr>
          <p:cNvPr id="3" name="Subtitle 2">
            <a:extLst>
              <a:ext uri="{FF2B5EF4-FFF2-40B4-BE49-F238E27FC236}">
                <a16:creationId xmlns="" xmlns:a16="http://schemas.microsoft.com/office/drawing/2014/main" id="{446C1FC0-0A63-454F-94E1-1A57BC63AC2B}"/>
              </a:ext>
            </a:extLst>
          </p:cNvPr>
          <p:cNvSpPr>
            <a:spLocks noGrp="1"/>
          </p:cNvSpPr>
          <p:nvPr>
            <p:ph type="subTitle" idx="1"/>
          </p:nvPr>
        </p:nvSpPr>
        <p:spPr>
          <a:xfrm>
            <a:off x="684212" y="152400"/>
            <a:ext cx="9918474" cy="4724400"/>
          </a:xfrm>
        </p:spPr>
        <p:txBody>
          <a:bodyPr vert="horz" lIns="91440" tIns="45720" rIns="91440" bIns="45720" rtlCol="0" anchor="ctr">
            <a:normAutofit/>
          </a:bodyPr>
          <a:lstStyle/>
          <a:p>
            <a:pPr>
              <a:lnSpc>
                <a:spcPct val="90000"/>
              </a:lnSpc>
              <a:buFont typeface="Wingdings 3" panose="05040102010807070707" pitchFamily="18" charset="2"/>
              <a:buChar char=""/>
            </a:pPr>
            <a:r>
              <a:rPr lang="en-US" sz="1800" b="1" dirty="0">
                <a:solidFill>
                  <a:schemeClr val="tx1"/>
                </a:solidFill>
              </a:rPr>
              <a:t>Know in advance who is attending.</a:t>
            </a:r>
          </a:p>
          <a:p>
            <a:pPr>
              <a:lnSpc>
                <a:spcPct val="90000"/>
              </a:lnSpc>
              <a:buFont typeface="Wingdings 3" panose="05040102010807070707" pitchFamily="18" charset="2"/>
              <a:buChar char=""/>
            </a:pPr>
            <a:r>
              <a:rPr lang="en-US" sz="1800" b="1" dirty="0">
                <a:solidFill>
                  <a:schemeClr val="tx1"/>
                </a:solidFill>
              </a:rPr>
              <a:t>Attend events with a partner and introduce each other to those</a:t>
            </a:r>
            <a:r>
              <a:rPr lang="en-US" sz="1800" b="1" baseline="0" dirty="0">
                <a:solidFill>
                  <a:schemeClr val="tx1"/>
                </a:solidFill>
              </a:rPr>
              <a:t> within your network</a:t>
            </a:r>
            <a:r>
              <a:rPr lang="en-US" sz="1800" b="1" dirty="0">
                <a:solidFill>
                  <a:schemeClr val="tx1"/>
                </a:solidFill>
              </a:rPr>
              <a:t>.</a:t>
            </a:r>
          </a:p>
          <a:p>
            <a:pPr>
              <a:lnSpc>
                <a:spcPct val="90000"/>
              </a:lnSpc>
              <a:buFont typeface="Wingdings 3" panose="05040102010807070707" pitchFamily="18" charset="2"/>
              <a:buChar char=""/>
            </a:pPr>
            <a:r>
              <a:rPr lang="en-US" sz="1800" b="1" dirty="0">
                <a:solidFill>
                  <a:schemeClr val="tx1"/>
                </a:solidFill>
              </a:rPr>
              <a:t>Don’t be afraid to ask for a warm introduction.</a:t>
            </a:r>
            <a:endParaRPr lang="en-US" sz="1800" dirty="0">
              <a:solidFill>
                <a:schemeClr val="tx1"/>
              </a:solidFill>
            </a:endParaRPr>
          </a:p>
          <a:p>
            <a:pPr>
              <a:lnSpc>
                <a:spcPct val="90000"/>
              </a:lnSpc>
              <a:buFont typeface="Wingdings 3" panose="05040102010807070707" pitchFamily="18" charset="2"/>
              <a:buChar char=""/>
            </a:pPr>
            <a:r>
              <a:rPr lang="en-US" sz="1800" b="1" dirty="0">
                <a:solidFill>
                  <a:schemeClr val="tx1"/>
                </a:solidFill>
              </a:rPr>
              <a:t>Focus on developing relationships</a:t>
            </a:r>
            <a:r>
              <a:rPr lang="en-US" sz="1800" b="1" baseline="0" dirty="0">
                <a:solidFill>
                  <a:schemeClr val="tx1"/>
                </a:solidFill>
              </a:rPr>
              <a:t> and not selling</a:t>
            </a:r>
            <a:r>
              <a:rPr lang="en-US" sz="1800" b="1" dirty="0">
                <a:solidFill>
                  <a:schemeClr val="tx1"/>
                </a:solidFill>
              </a:rPr>
              <a:t>.</a:t>
            </a:r>
          </a:p>
          <a:p>
            <a:pPr>
              <a:lnSpc>
                <a:spcPct val="90000"/>
              </a:lnSpc>
              <a:buFont typeface="Wingdings 3" panose="05040102010807070707" pitchFamily="18" charset="2"/>
              <a:buChar char=""/>
            </a:pPr>
            <a:r>
              <a:rPr lang="en-US" sz="1800" b="1" dirty="0">
                <a:solidFill>
                  <a:schemeClr val="tx1"/>
                </a:solidFill>
              </a:rPr>
              <a:t>Be prepared to discover how you can contribute to those that you have met.</a:t>
            </a:r>
          </a:p>
          <a:p>
            <a:pPr>
              <a:lnSpc>
                <a:spcPct val="90000"/>
              </a:lnSpc>
              <a:buFont typeface="Wingdings 3" panose="05040102010807070707" pitchFamily="18" charset="2"/>
              <a:buChar char=""/>
            </a:pPr>
            <a:r>
              <a:rPr lang="en-US" sz="1800" b="1" dirty="0">
                <a:solidFill>
                  <a:schemeClr val="tx1"/>
                </a:solidFill>
              </a:rPr>
              <a:t>Sit next to someone you haven’t met; Introduce yourself to someone that is alone.</a:t>
            </a:r>
          </a:p>
          <a:p>
            <a:pPr>
              <a:lnSpc>
                <a:spcPct val="90000"/>
              </a:lnSpc>
              <a:buFont typeface="Wingdings 3" panose="05040102010807070707" pitchFamily="18" charset="2"/>
              <a:buChar char=""/>
            </a:pPr>
            <a:r>
              <a:rPr lang="en-US" sz="1800" b="1" dirty="0">
                <a:solidFill>
                  <a:schemeClr val="tx1"/>
                </a:solidFill>
              </a:rPr>
              <a:t>Move on politely and not abruptly</a:t>
            </a:r>
          </a:p>
          <a:p>
            <a:pPr>
              <a:lnSpc>
                <a:spcPct val="90000"/>
              </a:lnSpc>
              <a:buFont typeface="Wingdings 3" panose="05040102010807070707" pitchFamily="18" charset="2"/>
              <a:buChar char=""/>
            </a:pPr>
            <a:endParaRPr lang="en-US" sz="1800" b="1" dirty="0">
              <a:solidFill>
                <a:schemeClr val="tx1"/>
              </a:solidFill>
            </a:endParaRPr>
          </a:p>
          <a:p>
            <a:pPr>
              <a:lnSpc>
                <a:spcPct val="90000"/>
              </a:lnSpc>
              <a:buFont typeface="Wingdings 3" panose="05040102010807070707" pitchFamily="18" charset="2"/>
              <a:buChar char=""/>
            </a:pPr>
            <a:r>
              <a:rPr lang="en-US" sz="2800" b="1" dirty="0">
                <a:solidFill>
                  <a:schemeClr val="tx1"/>
                </a:solidFill>
              </a:rPr>
              <a:t>Plan to Farm and Water the seeds rather than Hunt.</a:t>
            </a:r>
          </a:p>
          <a:p>
            <a:pPr>
              <a:lnSpc>
                <a:spcPct val="90000"/>
              </a:lnSpc>
              <a:buFont typeface="Wingdings 3" panose="05040102010807070707" pitchFamily="18" charset="2"/>
              <a:buChar char=""/>
            </a:pPr>
            <a:endParaRPr lang="en-US" sz="1800" b="1" dirty="0">
              <a:solidFill>
                <a:schemeClr val="tx1"/>
              </a:solidFill>
            </a:endParaRPr>
          </a:p>
          <a:p>
            <a:pPr>
              <a:lnSpc>
                <a:spcPct val="90000"/>
              </a:lnSpc>
              <a:buFont typeface="Wingdings 3" panose="05040102010807070707" pitchFamily="18" charset="2"/>
              <a:buChar char=""/>
            </a:pPr>
            <a:r>
              <a:rPr lang="en-US" sz="2800" b="1" dirty="0">
                <a:solidFill>
                  <a:schemeClr val="tx1"/>
                </a:solidFill>
              </a:rPr>
              <a:t>Plan to have a HOST mentality vs being a guest.</a:t>
            </a:r>
          </a:p>
          <a:p>
            <a:pPr>
              <a:lnSpc>
                <a:spcPct val="90000"/>
              </a:lnSpc>
              <a:buFont typeface="Wingdings 3" panose="05040102010807070707" pitchFamily="18" charset="2"/>
              <a:buChar char=""/>
            </a:pPr>
            <a:endParaRPr lang="en-US" sz="1600" dirty="0">
              <a:solidFill>
                <a:schemeClr val="tx1"/>
              </a:solidFill>
            </a:endParaRPr>
          </a:p>
        </p:txBody>
      </p:sp>
    </p:spTree>
    <p:extLst>
      <p:ext uri="{BB962C8B-B14F-4D97-AF65-F5344CB8AC3E}">
        <p14:creationId xmlns:p14="http://schemas.microsoft.com/office/powerpoint/2010/main" val="1280916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95" name="Group 94">
            <a:extLst>
              <a:ext uri="{FF2B5EF4-FFF2-40B4-BE49-F238E27FC236}">
                <a16:creationId xmlns="" xmlns:a16="http://schemas.microsoft.com/office/drawing/2014/main" id="{6CC7770B-E4E1-42D6-9437-DAA4A3A9E6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206969" y="2963333"/>
            <a:ext cx="2981858" cy="3208867"/>
            <a:chOff x="9206969" y="2963333"/>
            <a:chExt cx="2981858" cy="3208867"/>
          </a:xfrm>
        </p:grpSpPr>
        <p:cxnSp>
          <p:nvCxnSpPr>
            <p:cNvPr id="96" name="Straight Connector 95">
              <a:extLst>
                <a:ext uri="{FF2B5EF4-FFF2-40B4-BE49-F238E27FC236}">
                  <a16:creationId xmlns="" xmlns:a16="http://schemas.microsoft.com/office/drawing/2014/main" id="{5A26DE5B-A1A6-4746-8EF7-4D6809ED75EE}"/>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 xmlns:a16="http://schemas.microsoft.com/office/drawing/2014/main" id="{377A3DDA-BF17-4302-867E-EBFD777B0627}"/>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 xmlns:a16="http://schemas.microsoft.com/office/drawing/2014/main" id="{CBE30704-4227-4B7B-BDB8-BFCF39086FA4}"/>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 xmlns:a16="http://schemas.microsoft.com/office/drawing/2014/main" id="{B923B1E7-AEA4-42D8-8F4A-9D116F29665C}"/>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 xmlns:a16="http://schemas.microsoft.com/office/drawing/2014/main" id="{321B6244-6EAE-442C-ACCF-8146103EC1D5}"/>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02" name="Rectangle 101">
            <a:extLst>
              <a:ext uri="{FF2B5EF4-FFF2-40B4-BE49-F238E27FC236}">
                <a16:creationId xmlns="" xmlns:a16="http://schemas.microsoft.com/office/drawing/2014/main" id="{7509B08A-C1EC-478C-86AF-60ADE06D9B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095FB85F-7267-41C0-AC32-62300B81C36B}"/>
              </a:ext>
            </a:extLst>
          </p:cNvPr>
          <p:cNvSpPr>
            <a:spLocks noGrp="1"/>
          </p:cNvSpPr>
          <p:nvPr>
            <p:ph type="ctrTitle"/>
          </p:nvPr>
        </p:nvSpPr>
        <p:spPr>
          <a:xfrm>
            <a:off x="640290" y="685800"/>
            <a:ext cx="4818656" cy="4603749"/>
          </a:xfrm>
        </p:spPr>
        <p:txBody>
          <a:bodyPr vert="horz" lIns="91440" tIns="45720" rIns="91440" bIns="45720" rtlCol="0" anchor="ctr">
            <a:normAutofit/>
          </a:bodyPr>
          <a:lstStyle/>
          <a:p>
            <a:pPr algn="r"/>
            <a:r>
              <a:rPr lang="en-US" sz="5200" dirty="0"/>
              <a:t>DO’S &amp;</a:t>
            </a:r>
            <a:r>
              <a:rPr lang="en-US" sz="5200" b="1" dirty="0"/>
              <a:t> DON’TS</a:t>
            </a:r>
            <a:r>
              <a:rPr lang="en-US" sz="5200" dirty="0"/>
              <a:t/>
            </a:r>
            <a:br>
              <a:rPr lang="en-US" sz="5200" dirty="0"/>
            </a:br>
            <a:endParaRPr lang="en-US" sz="5200" dirty="0"/>
          </a:p>
        </p:txBody>
      </p:sp>
      <p:sp>
        <p:nvSpPr>
          <p:cNvPr id="104" name="Rectangle 103">
            <a:extLst>
              <a:ext uri="{FF2B5EF4-FFF2-40B4-BE49-F238E27FC236}">
                <a16:creationId xmlns="" xmlns:a16="http://schemas.microsoft.com/office/drawing/2014/main" id="{221CC330-4259-4C32-BF8B-5FE13FFABB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46C1FC0-0A63-454F-94E1-1A57BC63AC2B}"/>
              </a:ext>
            </a:extLst>
          </p:cNvPr>
          <p:cNvSpPr>
            <a:spLocks noGrp="1"/>
          </p:cNvSpPr>
          <p:nvPr>
            <p:ph type="subTitle" idx="1"/>
          </p:nvPr>
        </p:nvSpPr>
        <p:spPr>
          <a:xfrm>
            <a:off x="6625651" y="685800"/>
            <a:ext cx="4878959" cy="4603750"/>
          </a:xfrm>
        </p:spPr>
        <p:txBody>
          <a:bodyPr vert="horz" lIns="91440" tIns="45720" rIns="91440" bIns="45720" rtlCol="0" anchor="ctr">
            <a:normAutofit/>
          </a:bodyPr>
          <a:lstStyle/>
          <a:p>
            <a:pPr>
              <a:buFont typeface="Wingdings 3" panose="05040102010807070707" pitchFamily="18" charset="2"/>
              <a:buChar char=""/>
            </a:pPr>
            <a:r>
              <a:rPr lang="en-US" dirty="0">
                <a:solidFill>
                  <a:schemeClr val="tx1"/>
                </a:solidFill>
              </a:rPr>
              <a:t>Bad mouth your competitors</a:t>
            </a:r>
          </a:p>
          <a:p>
            <a:pPr>
              <a:buFont typeface="Wingdings 3" panose="05040102010807070707" pitchFamily="18" charset="2"/>
              <a:buChar char=""/>
            </a:pPr>
            <a:r>
              <a:rPr lang="en-US" dirty="0">
                <a:solidFill>
                  <a:schemeClr val="tx1"/>
                </a:solidFill>
              </a:rPr>
              <a:t>Forget your business cards</a:t>
            </a:r>
          </a:p>
          <a:p>
            <a:pPr>
              <a:buFont typeface="Wingdings 3" panose="05040102010807070707" pitchFamily="18" charset="2"/>
              <a:buChar char=""/>
            </a:pPr>
            <a:r>
              <a:rPr lang="en-US" dirty="0">
                <a:solidFill>
                  <a:schemeClr val="tx1"/>
                </a:solidFill>
              </a:rPr>
              <a:t>Speak politics, religion or ask personal questions.</a:t>
            </a:r>
          </a:p>
          <a:p>
            <a:pPr>
              <a:buFont typeface="Wingdings 3" panose="05040102010807070707" pitchFamily="18" charset="2"/>
              <a:buChar char=""/>
            </a:pPr>
            <a:r>
              <a:rPr lang="en-US" dirty="0">
                <a:solidFill>
                  <a:schemeClr val="tx1"/>
                </a:solidFill>
              </a:rPr>
              <a:t>Spend so much time speaking about you and your company.</a:t>
            </a:r>
          </a:p>
          <a:p>
            <a:pPr>
              <a:buFont typeface="Wingdings 3" panose="05040102010807070707" pitchFamily="18" charset="2"/>
              <a:buChar char=""/>
            </a:pPr>
            <a:r>
              <a:rPr lang="en-US" dirty="0">
                <a:solidFill>
                  <a:schemeClr val="tx1"/>
                </a:solidFill>
              </a:rPr>
              <a:t>Monopolize people’s time.</a:t>
            </a:r>
          </a:p>
          <a:p>
            <a:pPr>
              <a:buFont typeface="Wingdings 3" panose="05040102010807070707" pitchFamily="18" charset="2"/>
              <a:buChar char=""/>
            </a:pPr>
            <a:r>
              <a:rPr lang="en-US" dirty="0">
                <a:solidFill>
                  <a:schemeClr val="tx1"/>
                </a:solidFill>
              </a:rPr>
              <a:t>Measure your success by the number of cards you hand out or collect!</a:t>
            </a:r>
          </a:p>
        </p:txBody>
      </p:sp>
    </p:spTree>
    <p:extLst>
      <p:ext uri="{BB962C8B-B14F-4D97-AF65-F5344CB8AC3E}">
        <p14:creationId xmlns:p14="http://schemas.microsoft.com/office/powerpoint/2010/main" val="12951800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95" name="Group 94">
            <a:extLst>
              <a:ext uri="{FF2B5EF4-FFF2-40B4-BE49-F238E27FC236}">
                <a16:creationId xmlns="" xmlns:a16="http://schemas.microsoft.com/office/drawing/2014/main" id="{6CC7770B-E4E1-42D6-9437-DAA4A3A9E6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206969" y="2963333"/>
            <a:ext cx="2981858" cy="3208867"/>
            <a:chOff x="9206969" y="2963333"/>
            <a:chExt cx="2981858" cy="3208867"/>
          </a:xfrm>
        </p:grpSpPr>
        <p:cxnSp>
          <p:nvCxnSpPr>
            <p:cNvPr id="96" name="Straight Connector 95">
              <a:extLst>
                <a:ext uri="{FF2B5EF4-FFF2-40B4-BE49-F238E27FC236}">
                  <a16:creationId xmlns="" xmlns:a16="http://schemas.microsoft.com/office/drawing/2014/main" id="{5A26DE5B-A1A6-4746-8EF7-4D6809ED75EE}"/>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 xmlns:a16="http://schemas.microsoft.com/office/drawing/2014/main" id="{377A3DDA-BF17-4302-867E-EBFD777B0627}"/>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 xmlns:a16="http://schemas.microsoft.com/office/drawing/2014/main" id="{CBE30704-4227-4B7B-BDB8-BFCF39086FA4}"/>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 xmlns:a16="http://schemas.microsoft.com/office/drawing/2014/main" id="{B923B1E7-AEA4-42D8-8F4A-9D116F29665C}"/>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 xmlns:a16="http://schemas.microsoft.com/office/drawing/2014/main" id="{321B6244-6EAE-442C-ACCF-8146103EC1D5}"/>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02" name="Rectangle 101">
            <a:extLst>
              <a:ext uri="{FF2B5EF4-FFF2-40B4-BE49-F238E27FC236}">
                <a16:creationId xmlns="" xmlns:a16="http://schemas.microsoft.com/office/drawing/2014/main" id="{7509B08A-C1EC-478C-86AF-60ADE06D9B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095FB85F-7267-41C0-AC32-62300B81C36B}"/>
              </a:ext>
            </a:extLst>
          </p:cNvPr>
          <p:cNvSpPr>
            <a:spLocks noGrp="1"/>
          </p:cNvSpPr>
          <p:nvPr>
            <p:ph type="ctrTitle"/>
          </p:nvPr>
        </p:nvSpPr>
        <p:spPr>
          <a:xfrm>
            <a:off x="640290" y="685800"/>
            <a:ext cx="4818656" cy="4603749"/>
          </a:xfrm>
        </p:spPr>
        <p:txBody>
          <a:bodyPr vert="horz" lIns="91440" tIns="45720" rIns="91440" bIns="45720" rtlCol="0" anchor="ctr">
            <a:normAutofit/>
          </a:bodyPr>
          <a:lstStyle/>
          <a:p>
            <a:pPr algn="r"/>
            <a:r>
              <a:rPr lang="en-US" sz="5200" b="1" dirty="0"/>
              <a:t>DO’S </a:t>
            </a:r>
            <a:r>
              <a:rPr lang="en-US" sz="5200" dirty="0"/>
              <a:t>&amp; DON’TS</a:t>
            </a:r>
            <a:br>
              <a:rPr lang="en-US" sz="5200" dirty="0"/>
            </a:br>
            <a:endParaRPr lang="en-US" sz="5200" dirty="0"/>
          </a:p>
        </p:txBody>
      </p:sp>
      <p:sp>
        <p:nvSpPr>
          <p:cNvPr id="104" name="Rectangle 103">
            <a:extLst>
              <a:ext uri="{FF2B5EF4-FFF2-40B4-BE49-F238E27FC236}">
                <a16:creationId xmlns="" xmlns:a16="http://schemas.microsoft.com/office/drawing/2014/main" id="{221CC330-4259-4C32-BF8B-5FE13FFABB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 xmlns:a16="http://schemas.microsoft.com/office/drawing/2014/main" id="{446C1FC0-0A63-454F-94E1-1A57BC63AC2B}"/>
              </a:ext>
            </a:extLst>
          </p:cNvPr>
          <p:cNvSpPr>
            <a:spLocks noGrp="1"/>
          </p:cNvSpPr>
          <p:nvPr>
            <p:ph type="subTitle" idx="1"/>
          </p:nvPr>
        </p:nvSpPr>
        <p:spPr>
          <a:xfrm>
            <a:off x="6625651" y="685800"/>
            <a:ext cx="4878959" cy="4603750"/>
          </a:xfrm>
        </p:spPr>
        <p:txBody>
          <a:bodyPr vert="horz" lIns="91440" tIns="45720" rIns="91440" bIns="45720" rtlCol="0" anchor="ctr">
            <a:normAutofit/>
          </a:bodyPr>
          <a:lstStyle/>
          <a:p>
            <a:pPr>
              <a:buFont typeface="Wingdings 3" panose="05040102010807070707" pitchFamily="18" charset="2"/>
              <a:buChar char=""/>
            </a:pPr>
            <a:r>
              <a:rPr lang="en-US" dirty="0">
                <a:solidFill>
                  <a:schemeClr val="tx1"/>
                </a:solidFill>
              </a:rPr>
              <a:t>Focus on quality over quantity</a:t>
            </a:r>
          </a:p>
          <a:p>
            <a:pPr>
              <a:buFont typeface="Wingdings 3" panose="05040102010807070707" pitchFamily="18" charset="2"/>
              <a:buChar char=""/>
            </a:pPr>
            <a:r>
              <a:rPr lang="en-US" dirty="0">
                <a:solidFill>
                  <a:schemeClr val="tx1"/>
                </a:solidFill>
              </a:rPr>
              <a:t>Craft your 30 second elevator pitch</a:t>
            </a:r>
          </a:p>
          <a:p>
            <a:pPr>
              <a:buFont typeface="Wingdings 3" panose="05040102010807070707" pitchFamily="18" charset="2"/>
              <a:buChar char=""/>
            </a:pPr>
            <a:r>
              <a:rPr lang="en-US" dirty="0">
                <a:solidFill>
                  <a:schemeClr val="tx1"/>
                </a:solidFill>
              </a:rPr>
              <a:t>Keep eye contact and remember first names</a:t>
            </a:r>
          </a:p>
          <a:p>
            <a:pPr>
              <a:buFont typeface="Wingdings 3" panose="05040102010807070707" pitchFamily="18" charset="2"/>
              <a:buChar char=""/>
            </a:pPr>
            <a:r>
              <a:rPr lang="en-US" dirty="0">
                <a:solidFill>
                  <a:schemeClr val="tx1"/>
                </a:solidFill>
              </a:rPr>
              <a:t>Plant your seeds rather than hunt</a:t>
            </a:r>
          </a:p>
          <a:p>
            <a:pPr>
              <a:buFont typeface="Wingdings 3" panose="05040102010807070707" pitchFamily="18" charset="2"/>
              <a:buChar char=""/>
            </a:pPr>
            <a:r>
              <a:rPr lang="en-US" dirty="0">
                <a:solidFill>
                  <a:schemeClr val="tx1"/>
                </a:solidFill>
              </a:rPr>
              <a:t>Be a HOST</a:t>
            </a:r>
          </a:p>
          <a:p>
            <a:pPr>
              <a:buFont typeface="Wingdings 3" panose="05040102010807070707" pitchFamily="18" charset="2"/>
              <a:buChar char=""/>
            </a:pPr>
            <a:endParaRPr lang="en-US" dirty="0">
              <a:solidFill>
                <a:schemeClr val="tx1"/>
              </a:solidFill>
            </a:endParaRPr>
          </a:p>
          <a:p>
            <a:pPr>
              <a:buFont typeface="Wingdings 3" panose="05040102010807070707" pitchFamily="18" charset="2"/>
              <a:buChar char=""/>
            </a:pPr>
            <a:r>
              <a:rPr lang="en-US" dirty="0">
                <a:solidFill>
                  <a:schemeClr val="tx1"/>
                </a:solidFill>
              </a:rPr>
              <a:t>FOLLOW UP &amp; STAY CONNECTED</a:t>
            </a:r>
          </a:p>
          <a:p>
            <a:pPr>
              <a:buFont typeface="Wingdings 3" panose="05040102010807070707" pitchFamily="18" charset="2"/>
              <a:buChar char=""/>
            </a:pPr>
            <a:endParaRPr lang="en-US" dirty="0">
              <a:solidFill>
                <a:schemeClr val="tx1"/>
              </a:solidFill>
            </a:endParaRPr>
          </a:p>
        </p:txBody>
      </p:sp>
    </p:spTree>
    <p:extLst>
      <p:ext uri="{BB962C8B-B14F-4D97-AF65-F5344CB8AC3E}">
        <p14:creationId xmlns:p14="http://schemas.microsoft.com/office/powerpoint/2010/main" val="11160771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D78DD3-BFCD-4C29-9F2C-36C7757B82F4}"/>
              </a:ext>
            </a:extLst>
          </p:cNvPr>
          <p:cNvSpPr>
            <a:spLocks noGrp="1"/>
          </p:cNvSpPr>
          <p:nvPr>
            <p:ph type="ctrTitle"/>
          </p:nvPr>
        </p:nvSpPr>
        <p:spPr>
          <a:xfrm>
            <a:off x="2619028" y="1182848"/>
            <a:ext cx="8001000" cy="2893944"/>
          </a:xfrm>
        </p:spPr>
        <p:txBody>
          <a:bodyPr>
            <a:noAutofit/>
          </a:bodyPr>
          <a:lstStyle/>
          <a:p>
            <a:pPr algn="ctr"/>
            <a:r>
              <a:rPr lang="en-US" sz="7200" b="1" dirty="0"/>
              <a:t>Be a net giver, discover others</a:t>
            </a:r>
          </a:p>
        </p:txBody>
      </p:sp>
      <p:sp>
        <p:nvSpPr>
          <p:cNvPr id="3" name="Subtitle 2">
            <a:extLst>
              <a:ext uri="{FF2B5EF4-FFF2-40B4-BE49-F238E27FC236}">
                <a16:creationId xmlns="" xmlns:a16="http://schemas.microsoft.com/office/drawing/2014/main" id="{E7D05B10-6709-464A-8621-A691FB1F269F}"/>
              </a:ext>
            </a:extLst>
          </p:cNvPr>
          <p:cNvSpPr>
            <a:spLocks noGrp="1"/>
          </p:cNvSpPr>
          <p:nvPr>
            <p:ph type="subTitle" idx="1"/>
          </p:nvPr>
        </p:nvSpPr>
        <p:spPr/>
        <p:txBody>
          <a:bodyPr/>
          <a:lstStyle/>
          <a:p>
            <a:endParaRPr lang="en-US" dirty="0"/>
          </a:p>
          <a:p>
            <a:endParaRPr lang="en-US" dirty="0"/>
          </a:p>
        </p:txBody>
      </p:sp>
    </p:spTree>
    <p:extLst>
      <p:ext uri="{BB962C8B-B14F-4D97-AF65-F5344CB8AC3E}">
        <p14:creationId xmlns:p14="http://schemas.microsoft.com/office/powerpoint/2010/main" val="24832924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Wright Foundation - Be a Net Giv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3472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6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5FB85F-7267-41C0-AC32-62300B81C36B}"/>
              </a:ext>
            </a:extLst>
          </p:cNvPr>
          <p:cNvSpPr>
            <a:spLocks noGrp="1"/>
          </p:cNvSpPr>
          <p:nvPr>
            <p:ph type="ctrTitle" idx="4294967295"/>
          </p:nvPr>
        </p:nvSpPr>
        <p:spPr>
          <a:xfrm>
            <a:off x="0" y="685800"/>
            <a:ext cx="8001000" cy="2971800"/>
          </a:xfrm>
        </p:spPr>
        <p:txBody>
          <a:bodyPr vert="horz" lIns="91440" tIns="45720" rIns="91440" bIns="45720" rtlCol="0">
            <a:normAutofit/>
          </a:bodyPr>
          <a:lstStyle/>
          <a:p>
            <a:r>
              <a:rPr lang="en-US"/>
              <a:t/>
            </a:r>
            <a:br>
              <a:rPr lang="en-US"/>
            </a:br>
            <a:endParaRPr lang="en-US"/>
          </a:p>
        </p:txBody>
      </p:sp>
      <p:pic>
        <p:nvPicPr>
          <p:cNvPr id="3078" name="Picture 6" descr="Image result for networking images">
            <a:extLst>
              <a:ext uri="{FF2B5EF4-FFF2-40B4-BE49-F238E27FC236}">
                <a16:creationId xmlns="" xmlns:a16="http://schemas.microsoft.com/office/drawing/2014/main" id="{8A8CA4FD-B936-4E38-9043-D0C823053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51" y="0"/>
            <a:ext cx="13584002" cy="71064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430578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t="-6000" b="-6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500807" y="1470016"/>
            <a:ext cx="8945218" cy="809278"/>
          </a:xfrm>
          <a:prstGeom prst="rect">
            <a:avLst/>
          </a:prstGeom>
        </p:spPr>
        <p:txBody>
          <a:bodyP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b="1" i="1" dirty="0" smtClean="0">
                <a:solidFill>
                  <a:srgbClr val="002060"/>
                </a:solidFill>
                <a:effectLst>
                  <a:glow rad="63500">
                    <a:schemeClr val="tx1">
                      <a:lumMod val="95000"/>
                      <a:alpha val="40000"/>
                    </a:schemeClr>
                  </a:glow>
                  <a:outerShdw blurRad="50800" dist="38100" dir="2700000" algn="tl" rotWithShape="0">
                    <a:schemeClr val="tx1">
                      <a:alpha val="40000"/>
                    </a:schemeClr>
                  </a:outerShdw>
                </a:effectLst>
                <a:latin typeface="Gill Sans MT" panose="020B0502020104020203" pitchFamily="34" charset="0"/>
              </a:rPr>
              <a:t>Thank you for joining us!</a:t>
            </a:r>
            <a:endParaRPr lang="en-US" sz="5400" b="1" dirty="0">
              <a:solidFill>
                <a:srgbClr val="002060"/>
              </a:solidFill>
              <a:effectLst>
                <a:glow rad="63500">
                  <a:schemeClr val="tx1">
                    <a:lumMod val="95000"/>
                    <a:alpha val="40000"/>
                  </a:schemeClr>
                </a:glow>
                <a:outerShdw blurRad="50800" dist="38100" dir="2700000" algn="tl" rotWithShape="0">
                  <a:schemeClr val="tx1">
                    <a:alpha val="40000"/>
                  </a:schemeClr>
                </a:outerShdw>
              </a:effectLst>
              <a:latin typeface="Gill Sans MT" panose="020B0502020104020203" pitchFamily="34" charset="0"/>
            </a:endParaRPr>
          </a:p>
        </p:txBody>
      </p:sp>
      <p:sp>
        <p:nvSpPr>
          <p:cNvPr id="5" name="Rectangle 4"/>
          <p:cNvSpPr/>
          <p:nvPr/>
        </p:nvSpPr>
        <p:spPr>
          <a:xfrm>
            <a:off x="1908312" y="2517952"/>
            <a:ext cx="8179903" cy="2062103"/>
          </a:xfrm>
          <a:prstGeom prst="rect">
            <a:avLst/>
          </a:prstGeom>
          <a:gradFill>
            <a:gsLst>
              <a:gs pos="100000">
                <a:schemeClr val="bg1">
                  <a:lumMod val="50000"/>
                  <a:lumOff val="50000"/>
                </a:schemeClr>
              </a:gs>
              <a:gs pos="0">
                <a:schemeClr val="bg1">
                  <a:lumMod val="50000"/>
                  <a:lumOff val="50000"/>
                </a:schemeClr>
              </a:gs>
              <a:gs pos="60000">
                <a:schemeClr val="tx1">
                  <a:alpha val="30000"/>
                </a:schemeClr>
              </a:gs>
              <a:gs pos="33000">
                <a:schemeClr val="tx1"/>
              </a:gs>
            </a:gsLst>
            <a:path path="circle">
              <a:fillToRect l="100000" t="100000"/>
            </a:path>
          </a:gradFill>
        </p:spPr>
        <p:txBody>
          <a:bodyPr wrap="square">
            <a:spAutoFit/>
          </a:bodyPr>
          <a:lstStyle/>
          <a:p>
            <a:pPr algn="ctr"/>
            <a:r>
              <a:rPr lang="en-US" sz="3200" b="1" dirty="0" smtClean="0">
                <a:solidFill>
                  <a:srgbClr val="002060"/>
                </a:solidFill>
                <a:latin typeface="Gill Sans MT" panose="020B0502020104020203" pitchFamily="34" charset="0"/>
              </a:rPr>
              <a:t>You won’t want to miss our next session, Fine-Tuning Your Onboarding &amp; Training Practices for Greater Success, which starts right here in 15 minutes.</a:t>
            </a:r>
            <a:endParaRPr lang="en-US" sz="3200" b="1" dirty="0">
              <a:solidFill>
                <a:srgbClr val="002060"/>
              </a:solidFill>
              <a:latin typeface="Gill Sans MT" panose="020B0502020104020203"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00" y="5803739"/>
            <a:ext cx="4103327" cy="88221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2033" y="5797798"/>
            <a:ext cx="1097617" cy="888156"/>
          </a:xfrm>
          <a:prstGeom prst="rect">
            <a:avLst/>
          </a:prstGeom>
        </p:spPr>
      </p:pic>
      <p:sp>
        <p:nvSpPr>
          <p:cNvPr id="11" name="TextBox 10"/>
          <p:cNvSpPr txBox="1"/>
          <p:nvPr/>
        </p:nvSpPr>
        <p:spPr>
          <a:xfrm>
            <a:off x="1754621" y="5428466"/>
            <a:ext cx="1917513" cy="369332"/>
          </a:xfrm>
          <a:prstGeom prst="rect">
            <a:avLst/>
          </a:prstGeom>
          <a:noFill/>
        </p:spPr>
        <p:txBody>
          <a:bodyPr wrap="none" rtlCol="0">
            <a:spAutoFit/>
          </a:bodyPr>
          <a:lstStyle/>
          <a:p>
            <a:r>
              <a:rPr lang="en-US" b="1" i="1" dirty="0" smtClean="0">
                <a:solidFill>
                  <a:srgbClr val="002060"/>
                </a:solidFill>
                <a:latin typeface="Calisto MT" panose="02040603050505030304" pitchFamily="18" charset="0"/>
                <a:cs typeface="Arial" panose="020B0604020202020204" pitchFamily="34" charset="0"/>
              </a:rPr>
              <a:t>Education Sponsor</a:t>
            </a:r>
            <a:endParaRPr lang="en-US" b="1" i="1" dirty="0">
              <a:solidFill>
                <a:srgbClr val="002060"/>
              </a:solidFill>
              <a:latin typeface="Calisto MT" panose="02040603050505030304" pitchFamily="18" charset="0"/>
              <a:cs typeface="Arial" panose="020B0604020202020204" pitchFamily="34" charset="0"/>
            </a:endParaRPr>
          </a:p>
        </p:txBody>
      </p:sp>
      <p:sp>
        <p:nvSpPr>
          <p:cNvPr id="12" name="TextBox 11"/>
          <p:cNvSpPr txBox="1"/>
          <p:nvPr/>
        </p:nvSpPr>
        <p:spPr>
          <a:xfrm>
            <a:off x="9867269" y="5428466"/>
            <a:ext cx="1552028" cy="369332"/>
          </a:xfrm>
          <a:prstGeom prst="rect">
            <a:avLst/>
          </a:prstGeom>
          <a:noFill/>
        </p:spPr>
        <p:txBody>
          <a:bodyPr wrap="none" rtlCol="0">
            <a:spAutoFit/>
          </a:bodyPr>
          <a:lstStyle/>
          <a:p>
            <a:r>
              <a:rPr lang="en-US" b="1" i="1" dirty="0" smtClean="0">
                <a:solidFill>
                  <a:srgbClr val="002060"/>
                </a:solidFill>
                <a:latin typeface="Calisto MT" panose="02040603050505030304" pitchFamily="18" charset="0"/>
                <a:cs typeface="Arial" panose="020B0604020202020204" pitchFamily="34" charset="0"/>
              </a:rPr>
              <a:t>Coffee Sponsor</a:t>
            </a:r>
            <a:endParaRPr lang="en-US" b="1" i="1" dirty="0">
              <a:solidFill>
                <a:srgbClr val="002060"/>
              </a:solidFill>
              <a:latin typeface="Calisto MT" panose="02040603050505030304" pitchFamily="18" charset="0"/>
              <a:cs typeface="Arial" panose="020B0604020202020204" pitchFamily="34" charset="0"/>
            </a:endParaRPr>
          </a:p>
        </p:txBody>
      </p:sp>
    </p:spTree>
    <p:extLst>
      <p:ext uri="{BB962C8B-B14F-4D97-AF65-F5344CB8AC3E}">
        <p14:creationId xmlns:p14="http://schemas.microsoft.com/office/powerpoint/2010/main" val="41354006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etworking images">
            <a:extLst>
              <a:ext uri="{FF2B5EF4-FFF2-40B4-BE49-F238E27FC236}">
                <a16:creationId xmlns="" xmlns:a16="http://schemas.microsoft.com/office/drawing/2014/main" id="{3F706DD3-92B8-4290-9100-0663D9E49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3" y="195263"/>
            <a:ext cx="11915775" cy="64674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559221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 xmlns:a16="http://schemas.microsoft.com/office/drawing/2014/main" id="{62CE031E-EE35-4AA7-9784-80509332778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206969" y="2963333"/>
            <a:ext cx="2981858" cy="3208867"/>
            <a:chOff x="9206969" y="2963333"/>
            <a:chExt cx="2981858" cy="3208867"/>
          </a:xfrm>
        </p:grpSpPr>
        <p:cxnSp>
          <p:nvCxnSpPr>
            <p:cNvPr id="74" name="Straight Connector 73">
              <a:extLst>
                <a:ext uri="{FF2B5EF4-FFF2-40B4-BE49-F238E27FC236}">
                  <a16:creationId xmlns="" xmlns:a16="http://schemas.microsoft.com/office/drawing/2014/main" id="{118D62D3-5800-4F4A-95BE-C1A2BB8B2338}"/>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56" name="Straight Connector 74">
              <a:extLst>
                <a:ext uri="{FF2B5EF4-FFF2-40B4-BE49-F238E27FC236}">
                  <a16:creationId xmlns="" xmlns:a16="http://schemas.microsoft.com/office/drawing/2014/main" id="{4C9E4F52-5D94-4242-AC69-EE6A23FAB1D5}"/>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 xmlns:a16="http://schemas.microsoft.com/office/drawing/2014/main" id="{322CC7C0-D1D6-4FF0-A60C-1AEB9C8736A0}"/>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 xmlns:a16="http://schemas.microsoft.com/office/drawing/2014/main" id="{99B43E48-8275-4871-8745-F5CB75CFDB87}"/>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 xmlns:a16="http://schemas.microsoft.com/office/drawing/2014/main" id="{E87ED701-F942-4771-8F92-6EFCC2E8E0E0}"/>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80" name="Rectangle 79">
            <a:extLst>
              <a:ext uri="{FF2B5EF4-FFF2-40B4-BE49-F238E27FC236}">
                <a16:creationId xmlns="" xmlns:a16="http://schemas.microsoft.com/office/drawing/2014/main" id="{9ACA6826-032C-4799-B079-15DB2A6CBD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095FB85F-7267-41C0-AC32-62300B81C36B}"/>
              </a:ext>
            </a:extLst>
          </p:cNvPr>
          <p:cNvSpPr>
            <a:spLocks noGrp="1"/>
          </p:cNvSpPr>
          <p:nvPr>
            <p:ph type="ctrTitle"/>
          </p:nvPr>
        </p:nvSpPr>
        <p:spPr>
          <a:xfrm>
            <a:off x="684212" y="4986867"/>
            <a:ext cx="8534400" cy="1507067"/>
          </a:xfrm>
        </p:spPr>
        <p:txBody>
          <a:bodyPr vert="horz" lIns="91440" tIns="45720" rIns="91440" bIns="45720" rtlCol="0" anchor="ctr">
            <a:normAutofit/>
          </a:bodyPr>
          <a:lstStyle/>
          <a:p>
            <a:pPr>
              <a:lnSpc>
                <a:spcPct val="90000"/>
              </a:lnSpc>
            </a:pPr>
            <a:r>
              <a:rPr lang="en-US" sz="3300" b="1" dirty="0"/>
              <a:t>PREP-work before</a:t>
            </a:r>
            <a:br>
              <a:rPr lang="en-US" sz="3300" b="1" dirty="0"/>
            </a:br>
            <a:r>
              <a:rPr lang="en-US" sz="3300" b="1" dirty="0"/>
              <a:t>Networking</a:t>
            </a:r>
            <a:r>
              <a:rPr lang="en-US" sz="3300" dirty="0"/>
              <a:t/>
            </a:r>
            <a:br>
              <a:rPr lang="en-US" sz="3300" dirty="0"/>
            </a:br>
            <a:endParaRPr lang="en-US" sz="3300" dirty="0"/>
          </a:p>
        </p:txBody>
      </p:sp>
      <p:sp>
        <p:nvSpPr>
          <p:cNvPr id="3" name="Subtitle 2">
            <a:extLst>
              <a:ext uri="{FF2B5EF4-FFF2-40B4-BE49-F238E27FC236}">
                <a16:creationId xmlns="" xmlns:a16="http://schemas.microsoft.com/office/drawing/2014/main" id="{446C1FC0-0A63-454F-94E1-1A57BC63AC2B}"/>
              </a:ext>
            </a:extLst>
          </p:cNvPr>
          <p:cNvSpPr>
            <a:spLocks noGrp="1"/>
          </p:cNvSpPr>
          <p:nvPr>
            <p:ph type="subTitle" idx="1"/>
          </p:nvPr>
        </p:nvSpPr>
        <p:spPr>
          <a:xfrm>
            <a:off x="684212" y="685800"/>
            <a:ext cx="7201259" cy="3615267"/>
          </a:xfrm>
        </p:spPr>
        <p:txBody>
          <a:bodyPr vert="horz" lIns="91440" tIns="45720" rIns="91440" bIns="45720" rtlCol="0" anchor="ctr">
            <a:normAutofit/>
          </a:bodyPr>
          <a:lstStyle/>
          <a:p>
            <a:pPr marL="342900" indent="-342900">
              <a:lnSpc>
                <a:spcPct val="90000"/>
              </a:lnSpc>
              <a:buFont typeface="Wingdings 3" panose="05040102010807070707" pitchFamily="18" charset="2"/>
              <a:buChar char=""/>
            </a:pPr>
            <a:r>
              <a:rPr lang="en-US" sz="1900" b="1" dirty="0">
                <a:solidFill>
                  <a:schemeClr val="tx1"/>
                </a:solidFill>
              </a:rPr>
              <a:t>Picture on Business Card</a:t>
            </a:r>
          </a:p>
          <a:p>
            <a:pPr marL="342900" indent="-342900">
              <a:lnSpc>
                <a:spcPct val="90000"/>
              </a:lnSpc>
              <a:buFont typeface="Wingdings 3" panose="05040102010807070707" pitchFamily="18" charset="2"/>
              <a:buChar char=""/>
            </a:pPr>
            <a:r>
              <a:rPr lang="en-US" sz="1900" b="1" dirty="0">
                <a:solidFill>
                  <a:schemeClr val="tx1"/>
                </a:solidFill>
              </a:rPr>
              <a:t>Choose the right associations or events to attend</a:t>
            </a:r>
          </a:p>
          <a:p>
            <a:pPr marL="342900" indent="-342900">
              <a:lnSpc>
                <a:spcPct val="90000"/>
              </a:lnSpc>
              <a:buFont typeface="Wingdings 3" panose="05040102010807070707" pitchFamily="18" charset="2"/>
              <a:buChar char=""/>
            </a:pPr>
            <a:r>
              <a:rPr lang="en-US" sz="1900" b="1" dirty="0">
                <a:solidFill>
                  <a:schemeClr val="tx1"/>
                </a:solidFill>
              </a:rPr>
              <a:t>Elevator Pitch</a:t>
            </a:r>
          </a:p>
          <a:p>
            <a:pPr marL="342900" indent="-342900">
              <a:lnSpc>
                <a:spcPct val="90000"/>
              </a:lnSpc>
              <a:buFont typeface="Wingdings 3" panose="05040102010807070707" pitchFamily="18" charset="2"/>
              <a:buChar char=""/>
            </a:pPr>
            <a:r>
              <a:rPr lang="en-US" sz="1900" b="1" dirty="0">
                <a:solidFill>
                  <a:schemeClr val="tx1"/>
                </a:solidFill>
              </a:rPr>
              <a:t>Plan who you would like to meet and arrange introductions prior to event</a:t>
            </a:r>
          </a:p>
          <a:p>
            <a:pPr marL="342900" indent="-342900">
              <a:lnSpc>
                <a:spcPct val="90000"/>
              </a:lnSpc>
              <a:buFont typeface="Wingdings 3" panose="05040102010807070707" pitchFamily="18" charset="2"/>
              <a:buChar char=""/>
            </a:pPr>
            <a:r>
              <a:rPr lang="en-US" sz="1900" b="1" dirty="0">
                <a:solidFill>
                  <a:schemeClr val="tx1"/>
                </a:solidFill>
              </a:rPr>
              <a:t>Dress professionally and appropriately</a:t>
            </a:r>
          </a:p>
          <a:p>
            <a:pPr marL="342900" indent="-342900">
              <a:lnSpc>
                <a:spcPct val="90000"/>
              </a:lnSpc>
              <a:buFont typeface="Wingdings 3" panose="05040102010807070707" pitchFamily="18" charset="2"/>
              <a:buChar char=""/>
            </a:pPr>
            <a:r>
              <a:rPr lang="en-US" sz="1900" b="1" dirty="0">
                <a:solidFill>
                  <a:schemeClr val="tx1"/>
                </a:solidFill>
              </a:rPr>
              <a:t>Keep it Fresh: gum, mints, etc.</a:t>
            </a:r>
          </a:p>
          <a:p>
            <a:pPr marL="342900" indent="-342900">
              <a:lnSpc>
                <a:spcPct val="90000"/>
              </a:lnSpc>
              <a:buFont typeface="Wingdings 3" panose="05040102010807070707" pitchFamily="18" charset="2"/>
              <a:buChar char=""/>
            </a:pPr>
            <a:r>
              <a:rPr lang="en-US" sz="1900" b="1" dirty="0">
                <a:solidFill>
                  <a:schemeClr val="tx1"/>
                </a:solidFill>
              </a:rPr>
              <a:t>Get ready to have some FUN!  </a:t>
            </a:r>
          </a:p>
          <a:p>
            <a:pPr marL="342900" indent="-342900">
              <a:lnSpc>
                <a:spcPct val="90000"/>
              </a:lnSpc>
              <a:buFont typeface="Wingdings 3" panose="05040102010807070707" pitchFamily="18" charset="2"/>
              <a:buChar char=""/>
            </a:pPr>
            <a:r>
              <a:rPr lang="en-US" sz="1900" b="1" dirty="0">
                <a:solidFill>
                  <a:schemeClr val="tx1"/>
                </a:solidFill>
              </a:rPr>
              <a:t>Be Yourself!</a:t>
            </a:r>
          </a:p>
          <a:p>
            <a:pPr>
              <a:lnSpc>
                <a:spcPct val="90000"/>
              </a:lnSpc>
              <a:buFont typeface="Wingdings 3" panose="05040102010807070707" pitchFamily="18" charset="2"/>
              <a:buChar char=""/>
            </a:pPr>
            <a:endParaRPr lang="en-US" sz="1900" dirty="0"/>
          </a:p>
        </p:txBody>
      </p:sp>
      <p:pic>
        <p:nvPicPr>
          <p:cNvPr id="2052" name="Picture 4" descr="Related image">
            <a:extLst>
              <a:ext uri="{FF2B5EF4-FFF2-40B4-BE49-F238E27FC236}">
                <a16:creationId xmlns="" xmlns:a16="http://schemas.microsoft.com/office/drawing/2014/main" id="{4D06BE92-973B-4239-8102-FAF647E1D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7508" y="1550530"/>
            <a:ext cx="4197104" cy="2888788"/>
          </a:xfrm>
          <a:prstGeom prst="rect">
            <a:avLst/>
          </a:prstGeom>
          <a:noFill/>
          <a:effectLst>
            <a:innerShdw blurRad="57150" dist="38100" dir="14460000">
              <a:prstClr val="black">
                <a:alpha val="70000"/>
              </a:prstClr>
            </a:innerShdw>
          </a:effectLst>
          <a:extLst>
            <a:ext uri="{909E8E84-426E-40dd-AFC4-6F175D3DCCD1}">
              <a14:hiddenFill xmlns:a14="http://schemas.microsoft.com/office/drawing/2010/main" xmlns="">
                <a:solidFill>
                  <a:srgbClr val="FFFFFF"/>
                </a:solidFill>
              </a14:hiddenFill>
            </a:ext>
          </a:extLst>
        </p:spPr>
      </p:pic>
      <p:grpSp>
        <p:nvGrpSpPr>
          <p:cNvPr id="82" name="Group 81">
            <a:extLst>
              <a:ext uri="{FF2B5EF4-FFF2-40B4-BE49-F238E27FC236}">
                <a16:creationId xmlns="" xmlns:a16="http://schemas.microsoft.com/office/drawing/2014/main" id="{DD58A807-BD0E-4B1D-A523-2F20E7FE269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206969" y="2933837"/>
            <a:ext cx="2981858" cy="3208867"/>
            <a:chOff x="9206969" y="2963333"/>
            <a:chExt cx="2981858" cy="3208867"/>
          </a:xfrm>
        </p:grpSpPr>
        <p:cxnSp>
          <p:nvCxnSpPr>
            <p:cNvPr id="83" name="Straight Connector 82">
              <a:extLst>
                <a:ext uri="{FF2B5EF4-FFF2-40B4-BE49-F238E27FC236}">
                  <a16:creationId xmlns="" xmlns:a16="http://schemas.microsoft.com/office/drawing/2014/main" id="{AC82FD88-0436-4D5C-B5A2-7B90191949E1}"/>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 xmlns:a16="http://schemas.microsoft.com/office/drawing/2014/main" id="{E2706DBD-9DBD-49D6-80EB-C896096D2F0B}"/>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 xmlns:a16="http://schemas.microsoft.com/office/drawing/2014/main" id="{251C7442-3F0F-49E3-9389-D6B4BAE14A89}"/>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 xmlns:a16="http://schemas.microsoft.com/office/drawing/2014/main" id="{BA614368-43A5-4794-BA71-09F8585F9FC2}"/>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 xmlns:a16="http://schemas.microsoft.com/office/drawing/2014/main" id="{3F42B96B-0C70-40CB-A027-175F2A16571A}"/>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342768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 xmlns:a16="http://schemas.microsoft.com/office/drawing/2014/main" id="{0392160F-30B7-4465-8A19-68977E4AEC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s://www.chauffeurdrivenshow.com/images/gallery/orlando/_party-halloween_DSC3541.jpg">
            <a:extLst>
              <a:ext uri="{FF2B5EF4-FFF2-40B4-BE49-F238E27FC236}">
                <a16:creationId xmlns="" xmlns:a16="http://schemas.microsoft.com/office/drawing/2014/main" id="{5FC8C630-4757-4FF2-8187-A2E349241787}"/>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2222" r="1" b="1"/>
          <a:stretch/>
        </p:blipFill>
        <p:spPr bwMode="auto">
          <a:xfrm>
            <a:off x="20" y="10"/>
            <a:ext cx="12191980" cy="6857990"/>
          </a:xfrm>
          <a:custGeom>
            <a:avLst/>
            <a:gdLst>
              <a:gd name="connsiteX0" fmla="*/ 0 w 12192000"/>
              <a:gd name="connsiteY0" fmla="*/ 0 h 6858000"/>
              <a:gd name="connsiteX1" fmla="*/ 12192000 w 12192000"/>
              <a:gd name="connsiteY1" fmla="*/ 0 h 6858000"/>
              <a:gd name="connsiteX2" fmla="*/ 12192000 w 12192000"/>
              <a:gd name="connsiteY2" fmla="*/ 4360335 h 6858000"/>
              <a:gd name="connsiteX3" fmla="*/ 9607053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4360335"/>
                </a:lnTo>
                <a:lnTo>
                  <a:pt x="9607053" y="6858000"/>
                </a:lnTo>
                <a:lnTo>
                  <a:pt x="0" y="6858000"/>
                </a:lnTo>
                <a:close/>
              </a:path>
            </a:pathLst>
          </a:custGeom>
          <a:noFill/>
          <a:extLst>
            <a:ext uri="{909E8E84-426E-40dd-AFC4-6F175D3DCCD1}">
              <a14:hiddenFill xmlns:a14="http://schemas.microsoft.com/office/drawing/2010/main" xmlns="">
                <a:solidFill>
                  <a:srgbClr val="FFFFFF"/>
                </a:solidFill>
              </a14:hiddenFill>
            </a:ext>
          </a:extLst>
        </p:spPr>
      </p:pic>
      <p:grpSp>
        <p:nvGrpSpPr>
          <p:cNvPr id="73" name="Group 72">
            <a:extLst>
              <a:ext uri="{FF2B5EF4-FFF2-40B4-BE49-F238E27FC236}">
                <a16:creationId xmlns="" xmlns:a16="http://schemas.microsoft.com/office/drawing/2014/main" id="{9C1AEAC6-74C1-4404-A024-D1CE7E981DF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197444" y="3629675"/>
            <a:ext cx="2981858" cy="3208867"/>
            <a:chOff x="9206969" y="2963333"/>
            <a:chExt cx="2981858" cy="3208867"/>
          </a:xfrm>
        </p:grpSpPr>
        <p:cxnSp>
          <p:nvCxnSpPr>
            <p:cNvPr id="74" name="Straight Connector 73">
              <a:extLst>
                <a:ext uri="{FF2B5EF4-FFF2-40B4-BE49-F238E27FC236}">
                  <a16:creationId xmlns="" xmlns:a16="http://schemas.microsoft.com/office/drawing/2014/main" id="{27A18122-B6D9-4581-A99D-EDA875C9C127}"/>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 xmlns:a16="http://schemas.microsoft.com/office/drawing/2014/main" id="{B9EEB4CB-A704-4714-AFB5-3253600D0366}"/>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 xmlns:a16="http://schemas.microsoft.com/office/drawing/2014/main" id="{2A8D76B5-3DFA-4E0E-9756-E751A6B0DC6D}"/>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 xmlns:a16="http://schemas.microsoft.com/office/drawing/2014/main" id="{6ABED0E1-D860-4493-B2D4-311F54DF961E}"/>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 xmlns:a16="http://schemas.microsoft.com/office/drawing/2014/main" id="{7A44A8A0-B44F-423F-9640-FA10CD18BFD3}"/>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667911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5122" name="Picture 2" descr="https://www.chauffeurdrivenshow.com/images/gallery/orlando/_affiliate-central_DSC_7075.jpg">
            <a:extLst>
              <a:ext uri="{FF2B5EF4-FFF2-40B4-BE49-F238E27FC236}">
                <a16:creationId xmlns="" xmlns:a16="http://schemas.microsoft.com/office/drawing/2014/main" id="{02255E0C-F516-4CFD-A3EC-3A177C0A78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091514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 xmlns:a16="http://schemas.microsoft.com/office/drawing/2014/main" id="{C5BDD1EA-D8C1-45AF-9F0A-14A2A137BA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095FB85F-7267-41C0-AC32-62300B81C36B}"/>
              </a:ext>
            </a:extLst>
          </p:cNvPr>
          <p:cNvSpPr>
            <a:spLocks noGrp="1"/>
          </p:cNvSpPr>
          <p:nvPr>
            <p:ph type="ctrTitle"/>
          </p:nvPr>
        </p:nvSpPr>
        <p:spPr>
          <a:xfrm>
            <a:off x="7832033" y="685800"/>
            <a:ext cx="3524066" cy="2237823"/>
          </a:xfrm>
        </p:spPr>
        <p:txBody>
          <a:bodyPr vert="horz" lIns="91440" tIns="45720" rIns="91440" bIns="45720" rtlCol="0">
            <a:normAutofit fontScale="90000"/>
          </a:bodyPr>
          <a:lstStyle/>
          <a:p>
            <a:r>
              <a:rPr lang="en-US" b="1" dirty="0"/>
              <a:t>Places to network</a:t>
            </a:r>
            <a:r>
              <a:rPr lang="en-US" dirty="0"/>
              <a:t/>
            </a:r>
            <a:br>
              <a:rPr lang="en-US" dirty="0"/>
            </a:br>
            <a:endParaRPr lang="en-US" dirty="0"/>
          </a:p>
        </p:txBody>
      </p:sp>
      <p:sp>
        <p:nvSpPr>
          <p:cNvPr id="3" name="Subtitle 2">
            <a:extLst>
              <a:ext uri="{FF2B5EF4-FFF2-40B4-BE49-F238E27FC236}">
                <a16:creationId xmlns="" xmlns:a16="http://schemas.microsoft.com/office/drawing/2014/main" id="{446C1FC0-0A63-454F-94E1-1A57BC63AC2B}"/>
              </a:ext>
            </a:extLst>
          </p:cNvPr>
          <p:cNvSpPr>
            <a:spLocks noGrp="1"/>
          </p:cNvSpPr>
          <p:nvPr>
            <p:ph type="subTitle" idx="1"/>
          </p:nvPr>
        </p:nvSpPr>
        <p:spPr>
          <a:xfrm>
            <a:off x="7532709" y="3285067"/>
            <a:ext cx="4122714" cy="2622493"/>
          </a:xfrm>
        </p:spPr>
        <p:txBody>
          <a:bodyPr vert="horz" lIns="91440" tIns="45720" rIns="91440" bIns="45720" rtlCol="0">
            <a:normAutofit lnSpcReduction="10000"/>
          </a:bodyPr>
          <a:lstStyle/>
          <a:p>
            <a:pPr>
              <a:lnSpc>
                <a:spcPct val="90000"/>
              </a:lnSpc>
              <a:buFont typeface="Wingdings 3" panose="05040102010807070707" pitchFamily="18" charset="2"/>
              <a:buChar char=""/>
            </a:pPr>
            <a:r>
              <a:rPr lang="en-US" sz="1600" b="1" dirty="0">
                <a:solidFill>
                  <a:schemeClr val="tx1"/>
                </a:solidFill>
              </a:rPr>
              <a:t>Your Personal Network</a:t>
            </a:r>
          </a:p>
          <a:p>
            <a:pPr>
              <a:lnSpc>
                <a:spcPct val="90000"/>
              </a:lnSpc>
              <a:buFont typeface="Wingdings 3" panose="05040102010807070707" pitchFamily="18" charset="2"/>
              <a:buChar char=""/>
            </a:pPr>
            <a:r>
              <a:rPr lang="en-US" sz="1600" b="1" dirty="0">
                <a:solidFill>
                  <a:schemeClr val="tx1"/>
                </a:solidFill>
              </a:rPr>
              <a:t>Chambers</a:t>
            </a:r>
          </a:p>
          <a:p>
            <a:pPr>
              <a:lnSpc>
                <a:spcPct val="90000"/>
              </a:lnSpc>
              <a:buFont typeface="Wingdings 3" panose="05040102010807070707" pitchFamily="18" charset="2"/>
              <a:buChar char=""/>
            </a:pPr>
            <a:r>
              <a:rPr lang="en-US" sz="1600" b="1" dirty="0">
                <a:solidFill>
                  <a:schemeClr val="tx1"/>
                </a:solidFill>
              </a:rPr>
              <a:t>Rotary Club</a:t>
            </a:r>
          </a:p>
          <a:p>
            <a:pPr>
              <a:lnSpc>
                <a:spcPct val="90000"/>
              </a:lnSpc>
              <a:buFont typeface="Wingdings 3" panose="05040102010807070707" pitchFamily="18" charset="2"/>
              <a:buChar char=""/>
            </a:pPr>
            <a:r>
              <a:rPr lang="en-US" sz="1600" b="1" dirty="0">
                <a:solidFill>
                  <a:schemeClr val="tx1"/>
                </a:solidFill>
              </a:rPr>
              <a:t>MPI, GBTA</a:t>
            </a:r>
          </a:p>
          <a:p>
            <a:pPr>
              <a:lnSpc>
                <a:spcPct val="90000"/>
              </a:lnSpc>
              <a:buFont typeface="Wingdings 3" panose="05040102010807070707" pitchFamily="18" charset="2"/>
              <a:buChar char=""/>
            </a:pPr>
            <a:r>
              <a:rPr lang="en-US" sz="1600" b="1" dirty="0">
                <a:solidFill>
                  <a:schemeClr val="tx1"/>
                </a:solidFill>
              </a:rPr>
              <a:t>Bridal Shows</a:t>
            </a:r>
          </a:p>
          <a:p>
            <a:pPr>
              <a:lnSpc>
                <a:spcPct val="90000"/>
              </a:lnSpc>
              <a:buFont typeface="Wingdings 3" panose="05040102010807070707" pitchFamily="18" charset="2"/>
              <a:buChar char=""/>
            </a:pPr>
            <a:r>
              <a:rPr lang="en-US" sz="1600" b="1" dirty="0">
                <a:solidFill>
                  <a:schemeClr val="tx1"/>
                </a:solidFill>
              </a:rPr>
              <a:t>Local &amp; National Associations</a:t>
            </a:r>
          </a:p>
          <a:p>
            <a:pPr>
              <a:lnSpc>
                <a:spcPct val="90000"/>
              </a:lnSpc>
              <a:buFont typeface="Wingdings 3" panose="05040102010807070707" pitchFamily="18" charset="2"/>
              <a:buChar char=""/>
            </a:pPr>
            <a:r>
              <a:rPr lang="en-US" sz="1600" b="1" dirty="0">
                <a:solidFill>
                  <a:schemeClr val="tx1"/>
                </a:solidFill>
              </a:rPr>
              <a:t>Most Importantly – JOIN COMMITTEES &amp; GET INVOLVED!</a:t>
            </a:r>
          </a:p>
          <a:p>
            <a:pPr>
              <a:lnSpc>
                <a:spcPct val="90000"/>
              </a:lnSpc>
              <a:buFont typeface="Wingdings 3" panose="05040102010807070707" pitchFamily="18" charset="2"/>
              <a:buChar char=""/>
            </a:pPr>
            <a:endParaRPr lang="en-US" sz="500" dirty="0"/>
          </a:p>
        </p:txBody>
      </p:sp>
      <p:sp>
        <p:nvSpPr>
          <p:cNvPr id="79" name="Snip Diagonal Corner Rectangle 6">
            <a:extLst>
              <a:ext uri="{FF2B5EF4-FFF2-40B4-BE49-F238E27FC236}">
                <a16:creationId xmlns="" xmlns:a16="http://schemas.microsoft.com/office/drawing/2014/main" id="{14354E08-0068-48D7-A8AD-84C7B1CF58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Related image">
            <a:extLst>
              <a:ext uri="{FF2B5EF4-FFF2-40B4-BE49-F238E27FC236}">
                <a16:creationId xmlns="" xmlns:a16="http://schemas.microsoft.com/office/drawing/2014/main" id="{4C6D275E-6341-446F-9CDB-55ABE4417D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768" b="2"/>
          <a:stretch/>
        </p:blipFill>
        <p:spPr bwMode="auto">
          <a:xfrm>
            <a:off x="799072" y="807043"/>
            <a:ext cx="6245352" cy="4956048"/>
          </a:xfrm>
          <a:custGeom>
            <a:avLst/>
            <a:gdLst>
              <a:gd name="connsiteX0" fmla="*/ 534609 w 6245352"/>
              <a:gd name="connsiteY0" fmla="*/ 0 h 4956048"/>
              <a:gd name="connsiteX1" fmla="*/ 6245352 w 6245352"/>
              <a:gd name="connsiteY1" fmla="*/ 0 h 4956048"/>
              <a:gd name="connsiteX2" fmla="*/ 6245352 w 6245352"/>
              <a:gd name="connsiteY2" fmla="*/ 4421439 h 4956048"/>
              <a:gd name="connsiteX3" fmla="*/ 5710743 w 6245352"/>
              <a:gd name="connsiteY3" fmla="*/ 4956048 h 4956048"/>
              <a:gd name="connsiteX4" fmla="*/ 0 w 6245352"/>
              <a:gd name="connsiteY4" fmla="*/ 4956048 h 4956048"/>
              <a:gd name="connsiteX5" fmla="*/ 0 w 6245352"/>
              <a:gd name="connsiteY5" fmla="*/ 534609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xmlns="">
                <a:solidFill>
                  <a:srgbClr val="FFFFFF"/>
                </a:solidFill>
              </a14:hiddenFill>
            </a:ext>
          </a:extLst>
        </p:spPr>
      </p:pic>
      <p:grpSp>
        <p:nvGrpSpPr>
          <p:cNvPr id="81" name="Group 80">
            <a:extLst>
              <a:ext uri="{FF2B5EF4-FFF2-40B4-BE49-F238E27FC236}">
                <a16:creationId xmlns="" xmlns:a16="http://schemas.microsoft.com/office/drawing/2014/main" id="{A779F34F-2960-4B81-BA08-445B6F6A0CD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206969" y="2963333"/>
            <a:ext cx="2981858" cy="3208867"/>
            <a:chOff x="9206969" y="2963333"/>
            <a:chExt cx="2981858" cy="3208867"/>
          </a:xfrm>
        </p:grpSpPr>
        <p:cxnSp>
          <p:nvCxnSpPr>
            <p:cNvPr id="82" name="Straight Connector 81">
              <a:extLst>
                <a:ext uri="{FF2B5EF4-FFF2-40B4-BE49-F238E27FC236}">
                  <a16:creationId xmlns="" xmlns:a16="http://schemas.microsoft.com/office/drawing/2014/main" id="{10A57ACC-416F-4A5D-B7F7-DDA9886A3A6C}"/>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 xmlns:a16="http://schemas.microsoft.com/office/drawing/2014/main" id="{26522B4F-50C4-4FCE-8AE2-3789D63ED338}"/>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 xmlns:a16="http://schemas.microsoft.com/office/drawing/2014/main" id="{2C3978FC-B5D1-42BE-B086-BC2A733D58F0}"/>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 xmlns:a16="http://schemas.microsoft.com/office/drawing/2014/main" id="{ACED99F1-340D-4970-8E66-3B28E9271122}"/>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 xmlns:a16="http://schemas.microsoft.com/office/drawing/2014/main" id="{50A54E39-63C0-4847-A766-C6B74FEB48D9}"/>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728314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92" name="Group 191">
            <a:extLst>
              <a:ext uri="{FF2B5EF4-FFF2-40B4-BE49-F238E27FC236}">
                <a16:creationId xmlns="" xmlns:a16="http://schemas.microsoft.com/office/drawing/2014/main" id="{8F1EF17D-1B70-428C-8A8A-A2C5B390E1E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206969" y="2963333"/>
            <a:ext cx="2981858" cy="3208867"/>
            <a:chOff x="9206969" y="2963333"/>
            <a:chExt cx="2981858" cy="3208867"/>
          </a:xfrm>
        </p:grpSpPr>
        <p:cxnSp>
          <p:nvCxnSpPr>
            <p:cNvPr id="193" name="Straight Connector 192">
              <a:extLst>
                <a:ext uri="{FF2B5EF4-FFF2-40B4-BE49-F238E27FC236}">
                  <a16:creationId xmlns="" xmlns:a16="http://schemas.microsoft.com/office/drawing/2014/main" id="{12FAEDF3-CEC8-4BF6-8EA7-4079C471838C}"/>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a:extLst>
                <a:ext uri="{FF2B5EF4-FFF2-40B4-BE49-F238E27FC236}">
                  <a16:creationId xmlns="" xmlns:a16="http://schemas.microsoft.com/office/drawing/2014/main" id="{398DB8F4-CD77-4FCC-8544-ADE8B478C151}"/>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 xmlns:a16="http://schemas.microsoft.com/office/drawing/2014/main" id="{22202DFE-039D-48E4-8536-FA30F2489475}"/>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a:extLst>
                <a:ext uri="{FF2B5EF4-FFF2-40B4-BE49-F238E27FC236}">
                  <a16:creationId xmlns="" xmlns:a16="http://schemas.microsoft.com/office/drawing/2014/main" id="{81F05E26-510E-4164-83C7-28E4FE9D7EA3}"/>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a:extLst>
                <a:ext uri="{FF2B5EF4-FFF2-40B4-BE49-F238E27FC236}">
                  <a16:creationId xmlns="" xmlns:a16="http://schemas.microsoft.com/office/drawing/2014/main" id="{E632161A-50D4-4D96-887A-98FC9209310C}"/>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98" name="Rectangle 197">
            <a:extLst>
              <a:ext uri="{FF2B5EF4-FFF2-40B4-BE49-F238E27FC236}">
                <a16:creationId xmlns="" xmlns:a16="http://schemas.microsoft.com/office/drawing/2014/main" id="{8F4E830A-06F9-4EAA-9E65-110CF24217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elated image">
            <a:extLst>
              <a:ext uri="{FF2B5EF4-FFF2-40B4-BE49-F238E27FC236}">
                <a16:creationId xmlns="" xmlns:a16="http://schemas.microsoft.com/office/drawing/2014/main" id="{B92BC6F3-3809-46D9-A845-FDAF0467B723}"/>
              </a:ext>
            </a:extLst>
          </p:cNvPr>
          <p:cNvPicPr>
            <a:picLocks noChangeAspect="1" noChangeArrowheads="1"/>
          </p:cNvPicPr>
          <p:nvPr/>
        </p:nvPicPr>
        <p:blipFill rotWithShape="1">
          <a:blip r:embed="rId3">
            <a:alphaModFix amt="25000"/>
            <a:extLst>
              <a:ext uri="{28A0092B-C50C-407E-A947-70E740481C1C}">
                <a14:useLocalDpi xmlns:a14="http://schemas.microsoft.com/office/drawing/2010/main" val="0"/>
              </a:ext>
            </a:extLst>
          </a:blip>
          <a:srcRect t="33172" b="10578"/>
          <a:stretch/>
        </p:blipFill>
        <p:spPr bwMode="auto">
          <a:xfrm>
            <a:off x="20" y="10"/>
            <a:ext cx="1219198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 xmlns:a16="http://schemas.microsoft.com/office/drawing/2014/main" id="{095FB85F-7267-41C0-AC32-62300B81C36B}"/>
              </a:ext>
            </a:extLst>
          </p:cNvPr>
          <p:cNvSpPr>
            <a:spLocks noGrp="1"/>
          </p:cNvSpPr>
          <p:nvPr>
            <p:ph type="ctrTitle"/>
          </p:nvPr>
        </p:nvSpPr>
        <p:spPr>
          <a:xfrm>
            <a:off x="684212" y="4487332"/>
            <a:ext cx="8534400" cy="1507067"/>
          </a:xfrm>
        </p:spPr>
        <p:txBody>
          <a:bodyPr vert="horz" lIns="91440" tIns="45720" rIns="91440" bIns="45720" rtlCol="0" anchor="ctr">
            <a:normAutofit/>
          </a:bodyPr>
          <a:lstStyle/>
          <a:p>
            <a:r>
              <a:rPr lang="en-US" sz="3600" b="1" dirty="0"/>
              <a:t>Conversation starters</a:t>
            </a:r>
            <a:r>
              <a:rPr lang="en-US" sz="3600" dirty="0"/>
              <a:t/>
            </a:r>
            <a:br>
              <a:rPr lang="en-US" sz="3600" dirty="0"/>
            </a:br>
            <a:endParaRPr lang="en-US" sz="3600" dirty="0"/>
          </a:p>
        </p:txBody>
      </p:sp>
      <p:sp>
        <p:nvSpPr>
          <p:cNvPr id="3" name="Subtitle 2">
            <a:extLst>
              <a:ext uri="{FF2B5EF4-FFF2-40B4-BE49-F238E27FC236}">
                <a16:creationId xmlns="" xmlns:a16="http://schemas.microsoft.com/office/drawing/2014/main" id="{446C1FC0-0A63-454F-94E1-1A57BC63AC2B}"/>
              </a:ext>
            </a:extLst>
          </p:cNvPr>
          <p:cNvSpPr>
            <a:spLocks noGrp="1"/>
          </p:cNvSpPr>
          <p:nvPr>
            <p:ph type="subTitle" idx="1"/>
          </p:nvPr>
        </p:nvSpPr>
        <p:spPr>
          <a:xfrm>
            <a:off x="359302" y="843607"/>
            <a:ext cx="8534400" cy="3615267"/>
          </a:xfrm>
        </p:spPr>
        <p:txBody>
          <a:bodyPr vert="horz" lIns="91440" tIns="45720" rIns="91440" bIns="45720" rtlCol="0" anchor="ctr">
            <a:normAutofit/>
          </a:bodyPr>
          <a:lstStyle/>
          <a:p>
            <a:pPr>
              <a:buFont typeface="Wingdings 3" panose="05040102010807070707" pitchFamily="18" charset="2"/>
              <a:buChar char=""/>
            </a:pPr>
            <a:r>
              <a:rPr lang="en-US" dirty="0">
                <a:solidFill>
                  <a:schemeClr val="tx1"/>
                </a:solidFill>
              </a:rPr>
              <a:t>What brought you here?</a:t>
            </a:r>
          </a:p>
          <a:p>
            <a:pPr>
              <a:buFont typeface="Wingdings 3" panose="05040102010807070707" pitchFamily="18" charset="2"/>
              <a:buChar char=""/>
            </a:pPr>
            <a:r>
              <a:rPr lang="en-US" dirty="0">
                <a:solidFill>
                  <a:schemeClr val="tx1"/>
                </a:solidFill>
              </a:rPr>
              <a:t>How’s it going?</a:t>
            </a:r>
          </a:p>
          <a:p>
            <a:pPr>
              <a:buFont typeface="Wingdings 3" panose="05040102010807070707" pitchFamily="18" charset="2"/>
              <a:buChar char=""/>
            </a:pPr>
            <a:r>
              <a:rPr lang="en-US" dirty="0">
                <a:solidFill>
                  <a:schemeClr val="tx1"/>
                </a:solidFill>
              </a:rPr>
              <a:t>How do you know the host?</a:t>
            </a:r>
          </a:p>
          <a:p>
            <a:pPr>
              <a:buFont typeface="Wingdings 3" panose="05040102010807070707" pitchFamily="18" charset="2"/>
              <a:buChar char=""/>
            </a:pPr>
            <a:r>
              <a:rPr lang="en-US" dirty="0">
                <a:solidFill>
                  <a:schemeClr val="tx1"/>
                </a:solidFill>
              </a:rPr>
              <a:t>How have you been?</a:t>
            </a:r>
          </a:p>
          <a:p>
            <a:pPr>
              <a:buFont typeface="Wingdings 3" panose="05040102010807070707" pitchFamily="18" charset="2"/>
              <a:buChar char=""/>
            </a:pPr>
            <a:r>
              <a:rPr lang="en-US" dirty="0">
                <a:solidFill>
                  <a:schemeClr val="tx1"/>
                </a:solidFill>
              </a:rPr>
              <a:t>What are your biggest challenges/dreams/wants?</a:t>
            </a:r>
          </a:p>
          <a:p>
            <a:pPr>
              <a:buFont typeface="Wingdings 3" panose="05040102010807070707" pitchFamily="18" charset="2"/>
              <a:buChar char=""/>
            </a:pPr>
            <a:r>
              <a:rPr lang="en-US" dirty="0">
                <a:solidFill>
                  <a:schemeClr val="tx1"/>
                </a:solidFill>
              </a:rPr>
              <a:t>Tell me about yourself.</a:t>
            </a:r>
          </a:p>
          <a:p>
            <a:pPr>
              <a:buFont typeface="Wingdings 3" panose="05040102010807070707" pitchFamily="18" charset="2"/>
              <a:buChar char=""/>
            </a:pPr>
            <a:endParaRPr lang="en-US" dirty="0">
              <a:solidFill>
                <a:schemeClr val="tx1"/>
              </a:solidFill>
            </a:endParaRPr>
          </a:p>
        </p:txBody>
      </p:sp>
      <p:grpSp>
        <p:nvGrpSpPr>
          <p:cNvPr id="199" name="Group 198">
            <a:extLst>
              <a:ext uri="{FF2B5EF4-FFF2-40B4-BE49-F238E27FC236}">
                <a16:creationId xmlns="" xmlns:a16="http://schemas.microsoft.com/office/drawing/2014/main" id="{24B32265-D526-44B2-B82E-8977DFEFB45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206969" y="2963333"/>
            <a:ext cx="2981858" cy="3208867"/>
            <a:chOff x="9206969" y="2963333"/>
            <a:chExt cx="2981858" cy="3208867"/>
          </a:xfrm>
        </p:grpSpPr>
        <p:cxnSp>
          <p:nvCxnSpPr>
            <p:cNvPr id="200" name="Straight Connector 199">
              <a:extLst>
                <a:ext uri="{FF2B5EF4-FFF2-40B4-BE49-F238E27FC236}">
                  <a16:creationId xmlns="" xmlns:a16="http://schemas.microsoft.com/office/drawing/2014/main" id="{9A453D36-EF7F-403B-A9E0-553E1F0B3A9F}"/>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 xmlns:a16="http://schemas.microsoft.com/office/drawing/2014/main" id="{3E7E8D9E-8474-4515-9EEB-0B46BE8EFABD}"/>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2" name="Straight Connector 201">
              <a:extLst>
                <a:ext uri="{FF2B5EF4-FFF2-40B4-BE49-F238E27FC236}">
                  <a16:creationId xmlns="" xmlns:a16="http://schemas.microsoft.com/office/drawing/2014/main" id="{586A1812-CCD3-429E-AAAE-CC335A33F8E1}"/>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3" name="Straight Connector 202">
              <a:extLst>
                <a:ext uri="{FF2B5EF4-FFF2-40B4-BE49-F238E27FC236}">
                  <a16:creationId xmlns="" xmlns:a16="http://schemas.microsoft.com/office/drawing/2014/main" id="{ECB9509C-1B73-4063-8E69-E9024ACED1C8}"/>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4" name="Straight Connector 203">
              <a:extLst>
                <a:ext uri="{FF2B5EF4-FFF2-40B4-BE49-F238E27FC236}">
                  <a16:creationId xmlns="" xmlns:a16="http://schemas.microsoft.com/office/drawing/2014/main" id="{44BEF3D9-6561-4BA4-AD81-AC90EF33F6FB}"/>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327276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2" name="Group 134">
            <a:extLst>
              <a:ext uri="{FF2B5EF4-FFF2-40B4-BE49-F238E27FC236}">
                <a16:creationId xmlns="" xmlns:a16="http://schemas.microsoft.com/office/drawing/2014/main" id="{8F1EF17D-1B70-428C-8A8A-A2C5B390E1E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206969" y="2963333"/>
            <a:ext cx="2981858" cy="3208867"/>
            <a:chOff x="9206969" y="2963333"/>
            <a:chExt cx="2981858" cy="3208867"/>
          </a:xfrm>
        </p:grpSpPr>
        <p:cxnSp>
          <p:nvCxnSpPr>
            <p:cNvPr id="136" name="Straight Connector 135">
              <a:extLst>
                <a:ext uri="{FF2B5EF4-FFF2-40B4-BE49-F238E27FC236}">
                  <a16:creationId xmlns="" xmlns:a16="http://schemas.microsoft.com/office/drawing/2014/main" id="{12FAEDF3-CEC8-4BF6-8EA7-4079C471838C}"/>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 xmlns:a16="http://schemas.microsoft.com/office/drawing/2014/main" id="{398DB8F4-CD77-4FCC-8544-ADE8B478C151}"/>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 xmlns:a16="http://schemas.microsoft.com/office/drawing/2014/main" id="{22202DFE-039D-48E4-8536-FA30F2489475}"/>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 xmlns:a16="http://schemas.microsoft.com/office/drawing/2014/main" id="{81F05E26-510E-4164-83C7-28E4FE9D7EA3}"/>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 xmlns:a16="http://schemas.microsoft.com/office/drawing/2014/main" id="{E632161A-50D4-4D96-887A-98FC9209310C}"/>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053" name="Rectangle 141">
            <a:extLst>
              <a:ext uri="{FF2B5EF4-FFF2-40B4-BE49-F238E27FC236}">
                <a16:creationId xmlns="" xmlns:a16="http://schemas.microsoft.com/office/drawing/2014/main" id="{8F4E830A-06F9-4EAA-9E65-110CF24217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elated image">
            <a:extLst>
              <a:ext uri="{FF2B5EF4-FFF2-40B4-BE49-F238E27FC236}">
                <a16:creationId xmlns="" xmlns:a16="http://schemas.microsoft.com/office/drawing/2014/main" id="{865D90B9-06A8-47B2-A21A-3137A2244ABF}"/>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r="11111"/>
          <a:stretch/>
        </p:blipFill>
        <p:spPr bwMode="auto">
          <a:xfrm>
            <a:off x="3174" y="10"/>
            <a:ext cx="1219200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 xmlns:a16="http://schemas.microsoft.com/office/drawing/2014/main" id="{095FB85F-7267-41C0-AC32-62300B81C36B}"/>
              </a:ext>
            </a:extLst>
          </p:cNvPr>
          <p:cNvSpPr>
            <a:spLocks noGrp="1"/>
          </p:cNvSpPr>
          <p:nvPr>
            <p:ph type="ctrTitle"/>
          </p:nvPr>
        </p:nvSpPr>
        <p:spPr>
          <a:xfrm>
            <a:off x="684212" y="4487332"/>
            <a:ext cx="8534400" cy="1507067"/>
          </a:xfrm>
        </p:spPr>
        <p:txBody>
          <a:bodyPr vert="horz" lIns="91440" tIns="45720" rIns="91440" bIns="45720" rtlCol="0" anchor="ctr">
            <a:normAutofit/>
          </a:bodyPr>
          <a:lstStyle/>
          <a:p>
            <a:r>
              <a:rPr lang="en-US" sz="3600" b="1"/>
              <a:t>Conversation movers</a:t>
            </a:r>
            <a:r>
              <a:rPr lang="en-US" sz="3600"/>
              <a:t/>
            </a:r>
            <a:br>
              <a:rPr lang="en-US" sz="3600"/>
            </a:br>
            <a:endParaRPr lang="en-US" sz="3600"/>
          </a:p>
        </p:txBody>
      </p:sp>
      <p:sp>
        <p:nvSpPr>
          <p:cNvPr id="3" name="Subtitle 2">
            <a:extLst>
              <a:ext uri="{FF2B5EF4-FFF2-40B4-BE49-F238E27FC236}">
                <a16:creationId xmlns="" xmlns:a16="http://schemas.microsoft.com/office/drawing/2014/main" id="{446C1FC0-0A63-454F-94E1-1A57BC63AC2B}"/>
              </a:ext>
            </a:extLst>
          </p:cNvPr>
          <p:cNvSpPr>
            <a:spLocks noGrp="1"/>
          </p:cNvSpPr>
          <p:nvPr>
            <p:ph type="subTitle" idx="1"/>
          </p:nvPr>
        </p:nvSpPr>
        <p:spPr>
          <a:xfrm>
            <a:off x="684212" y="685800"/>
            <a:ext cx="8534400" cy="3615267"/>
          </a:xfrm>
        </p:spPr>
        <p:txBody>
          <a:bodyPr vert="horz" lIns="91440" tIns="45720" rIns="91440" bIns="45720" rtlCol="0" anchor="ctr">
            <a:normAutofit/>
          </a:bodyPr>
          <a:lstStyle/>
          <a:p>
            <a:pPr>
              <a:buFont typeface="Wingdings 3" panose="05040102010807070707" pitchFamily="18" charset="2"/>
              <a:buChar char=""/>
            </a:pPr>
            <a:r>
              <a:rPr lang="en-US" dirty="0">
                <a:solidFill>
                  <a:schemeClr val="tx1"/>
                </a:solidFill>
              </a:rPr>
              <a:t>How so?</a:t>
            </a:r>
          </a:p>
          <a:p>
            <a:pPr>
              <a:buFont typeface="Wingdings 3" panose="05040102010807070707" pitchFamily="18" charset="2"/>
              <a:buChar char=""/>
            </a:pPr>
            <a:r>
              <a:rPr lang="en-US" dirty="0">
                <a:solidFill>
                  <a:schemeClr val="tx1"/>
                </a:solidFill>
              </a:rPr>
              <a:t>Tell me more.</a:t>
            </a:r>
          </a:p>
          <a:p>
            <a:pPr>
              <a:buFont typeface="Wingdings 3" panose="05040102010807070707" pitchFamily="18" charset="2"/>
              <a:buChar char=""/>
            </a:pPr>
            <a:r>
              <a:rPr lang="en-US" dirty="0">
                <a:solidFill>
                  <a:schemeClr val="tx1"/>
                </a:solidFill>
              </a:rPr>
              <a:t>What does it look like?  Sound like?</a:t>
            </a:r>
          </a:p>
          <a:p>
            <a:pPr>
              <a:buFont typeface="Wingdings 3" panose="05040102010807070707" pitchFamily="18" charset="2"/>
              <a:buChar char=""/>
            </a:pPr>
            <a:r>
              <a:rPr lang="en-US" dirty="0">
                <a:solidFill>
                  <a:schemeClr val="tx1"/>
                </a:solidFill>
              </a:rPr>
              <a:t>Say more.</a:t>
            </a:r>
          </a:p>
          <a:p>
            <a:pPr>
              <a:buFont typeface="Wingdings 3" panose="05040102010807070707" pitchFamily="18" charset="2"/>
              <a:buChar char=""/>
            </a:pPr>
            <a:endParaRPr lang="en-US" dirty="0">
              <a:solidFill>
                <a:schemeClr val="tx1"/>
              </a:solidFill>
            </a:endParaRPr>
          </a:p>
          <a:p>
            <a:pPr>
              <a:buFont typeface="Wingdings 3" panose="05040102010807070707" pitchFamily="18" charset="2"/>
              <a:buChar char=""/>
            </a:pPr>
            <a:r>
              <a:rPr lang="en-US" sz="3600" dirty="0">
                <a:solidFill>
                  <a:schemeClr val="tx1"/>
                </a:solidFill>
              </a:rPr>
              <a:t>BE CURIOUS!</a:t>
            </a:r>
          </a:p>
          <a:p>
            <a:pPr>
              <a:buFont typeface="Wingdings 3" panose="05040102010807070707" pitchFamily="18" charset="2"/>
              <a:buChar char=""/>
            </a:pPr>
            <a:endParaRPr lang="en-US" dirty="0">
              <a:solidFill>
                <a:schemeClr val="tx1"/>
              </a:solidFill>
            </a:endParaRPr>
          </a:p>
        </p:txBody>
      </p:sp>
    </p:spTree>
    <p:extLst>
      <p:ext uri="{BB962C8B-B14F-4D97-AF65-F5344CB8AC3E}">
        <p14:creationId xmlns:p14="http://schemas.microsoft.com/office/powerpoint/2010/main" val="12320765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9" name="Group 78">
            <a:extLst>
              <a:ext uri="{FF2B5EF4-FFF2-40B4-BE49-F238E27FC236}">
                <a16:creationId xmlns="" xmlns:a16="http://schemas.microsoft.com/office/drawing/2014/main" id="{62CE031E-EE35-4AA7-9784-80509332778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206969" y="2963333"/>
            <a:ext cx="2981858" cy="3208867"/>
            <a:chOff x="9206969" y="2963333"/>
            <a:chExt cx="2981858" cy="3208867"/>
          </a:xfrm>
        </p:grpSpPr>
        <p:cxnSp>
          <p:nvCxnSpPr>
            <p:cNvPr id="80" name="Straight Connector 79">
              <a:extLst>
                <a:ext uri="{FF2B5EF4-FFF2-40B4-BE49-F238E27FC236}">
                  <a16:creationId xmlns="" xmlns:a16="http://schemas.microsoft.com/office/drawing/2014/main" id="{118D62D3-5800-4F4A-95BE-C1A2BB8B2338}"/>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 xmlns:a16="http://schemas.microsoft.com/office/drawing/2014/main" id="{4C9E4F52-5D94-4242-AC69-EE6A23FAB1D5}"/>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 xmlns:a16="http://schemas.microsoft.com/office/drawing/2014/main" id="{322CC7C0-D1D6-4FF0-A60C-1AEB9C8736A0}"/>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 xmlns:a16="http://schemas.microsoft.com/office/drawing/2014/main" id="{99B43E48-8275-4871-8745-F5CB75CFDB87}"/>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 xmlns:a16="http://schemas.microsoft.com/office/drawing/2014/main" id="{E87ED701-F942-4771-8F92-6EFCC2E8E0E0}"/>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86" name="Rectangle 85">
            <a:extLst>
              <a:ext uri="{FF2B5EF4-FFF2-40B4-BE49-F238E27FC236}">
                <a16:creationId xmlns="" xmlns:a16="http://schemas.microsoft.com/office/drawing/2014/main" id="{9ACA6826-032C-4799-B079-15DB2A6CBD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095FB85F-7267-41C0-AC32-62300B81C36B}"/>
              </a:ext>
            </a:extLst>
          </p:cNvPr>
          <p:cNvSpPr>
            <a:spLocks noGrp="1"/>
          </p:cNvSpPr>
          <p:nvPr>
            <p:ph type="ctrTitle"/>
          </p:nvPr>
        </p:nvSpPr>
        <p:spPr>
          <a:xfrm>
            <a:off x="669395" y="5181600"/>
            <a:ext cx="8534400" cy="1507067"/>
          </a:xfrm>
        </p:spPr>
        <p:txBody>
          <a:bodyPr vert="horz" lIns="91440" tIns="45720" rIns="91440" bIns="45720" rtlCol="0" anchor="ctr">
            <a:normAutofit/>
          </a:bodyPr>
          <a:lstStyle/>
          <a:p>
            <a:pPr>
              <a:lnSpc>
                <a:spcPct val="90000"/>
              </a:lnSpc>
            </a:pPr>
            <a:r>
              <a:rPr lang="en-US" sz="3300" b="1" dirty="0"/>
              <a:t>Top Networking Tips while you are here at chauffeur driven!</a:t>
            </a:r>
            <a:endParaRPr lang="en-US" sz="3300" dirty="0"/>
          </a:p>
        </p:txBody>
      </p:sp>
      <p:sp>
        <p:nvSpPr>
          <p:cNvPr id="3" name="Subtitle 2">
            <a:extLst>
              <a:ext uri="{FF2B5EF4-FFF2-40B4-BE49-F238E27FC236}">
                <a16:creationId xmlns="" xmlns:a16="http://schemas.microsoft.com/office/drawing/2014/main" id="{446C1FC0-0A63-454F-94E1-1A57BC63AC2B}"/>
              </a:ext>
            </a:extLst>
          </p:cNvPr>
          <p:cNvSpPr>
            <a:spLocks noGrp="1"/>
          </p:cNvSpPr>
          <p:nvPr>
            <p:ph type="subTitle" idx="1"/>
          </p:nvPr>
        </p:nvSpPr>
        <p:spPr>
          <a:xfrm>
            <a:off x="618918" y="1080096"/>
            <a:ext cx="7284131" cy="4161504"/>
          </a:xfrm>
        </p:spPr>
        <p:txBody>
          <a:bodyPr vert="horz" lIns="91440" tIns="45720" rIns="91440" bIns="45720" rtlCol="0" anchor="ctr">
            <a:normAutofit/>
          </a:bodyPr>
          <a:lstStyle/>
          <a:p>
            <a:pPr>
              <a:lnSpc>
                <a:spcPct val="90000"/>
              </a:lnSpc>
              <a:buFont typeface="Wingdings 3" panose="05040102010807070707" pitchFamily="18" charset="2"/>
              <a:buChar char=""/>
            </a:pPr>
            <a:r>
              <a:rPr lang="en-US" sz="1900" b="1" dirty="0">
                <a:solidFill>
                  <a:schemeClr val="tx1"/>
                </a:solidFill>
              </a:rPr>
              <a:t>Show up early to mingle.</a:t>
            </a:r>
          </a:p>
          <a:p>
            <a:pPr>
              <a:lnSpc>
                <a:spcPct val="90000"/>
              </a:lnSpc>
              <a:buFont typeface="Wingdings 3" panose="05040102010807070707" pitchFamily="18" charset="2"/>
              <a:buChar char=""/>
            </a:pPr>
            <a:r>
              <a:rPr lang="en-US" sz="1900" b="1" dirty="0">
                <a:solidFill>
                  <a:schemeClr val="tx1"/>
                </a:solidFill>
              </a:rPr>
              <a:t>Express interest in others and not just yourself.</a:t>
            </a:r>
          </a:p>
          <a:p>
            <a:pPr>
              <a:lnSpc>
                <a:spcPct val="90000"/>
              </a:lnSpc>
              <a:buFont typeface="Wingdings 3" panose="05040102010807070707" pitchFamily="18" charset="2"/>
              <a:buChar char=""/>
            </a:pPr>
            <a:r>
              <a:rPr lang="en-US" sz="1900" b="1" dirty="0">
                <a:solidFill>
                  <a:schemeClr val="tx1"/>
                </a:solidFill>
              </a:rPr>
              <a:t>Ask questions</a:t>
            </a:r>
            <a:r>
              <a:rPr lang="en-US" sz="1900" b="1" baseline="0" dirty="0">
                <a:solidFill>
                  <a:schemeClr val="tx1"/>
                </a:solidFill>
              </a:rPr>
              <a:t> and listen carefully</a:t>
            </a:r>
            <a:r>
              <a:rPr lang="en-US" sz="1900" b="1" dirty="0">
                <a:solidFill>
                  <a:schemeClr val="tx1"/>
                </a:solidFill>
              </a:rPr>
              <a:t>.</a:t>
            </a:r>
          </a:p>
          <a:p>
            <a:pPr>
              <a:lnSpc>
                <a:spcPct val="90000"/>
              </a:lnSpc>
              <a:buFont typeface="Wingdings 3" panose="05040102010807070707" pitchFamily="18" charset="2"/>
              <a:buChar char=""/>
            </a:pPr>
            <a:r>
              <a:rPr lang="en-US" sz="1900" b="1" dirty="0">
                <a:solidFill>
                  <a:schemeClr val="tx1"/>
                </a:solidFill>
              </a:rPr>
              <a:t>Be Personable – Use Eye Contact.</a:t>
            </a:r>
          </a:p>
          <a:p>
            <a:pPr>
              <a:lnSpc>
                <a:spcPct val="90000"/>
              </a:lnSpc>
              <a:buFont typeface="Wingdings 3" panose="05040102010807070707" pitchFamily="18" charset="2"/>
              <a:buChar char=""/>
            </a:pPr>
            <a:r>
              <a:rPr lang="en-US" sz="1900" b="1" dirty="0">
                <a:solidFill>
                  <a:schemeClr val="tx1"/>
                </a:solidFill>
              </a:rPr>
              <a:t>Take notes on business cards</a:t>
            </a:r>
          </a:p>
          <a:p>
            <a:pPr>
              <a:lnSpc>
                <a:spcPct val="90000"/>
              </a:lnSpc>
              <a:buFont typeface="Wingdings 3" panose="05040102010807070707" pitchFamily="18" charset="2"/>
              <a:buChar char=""/>
            </a:pPr>
            <a:r>
              <a:rPr lang="en-US" sz="1900" b="1" dirty="0">
                <a:solidFill>
                  <a:schemeClr val="tx1"/>
                </a:solidFill>
              </a:rPr>
              <a:t>Take advantage of seminars &amp; networking opportunities.</a:t>
            </a:r>
          </a:p>
          <a:p>
            <a:pPr lvl="1">
              <a:lnSpc>
                <a:spcPct val="90000"/>
              </a:lnSpc>
              <a:buFont typeface="Wingdings 3" panose="05040102010807070707" pitchFamily="18" charset="2"/>
              <a:buChar char=""/>
            </a:pPr>
            <a:r>
              <a:rPr lang="en-US" sz="1600" b="1" dirty="0">
                <a:solidFill>
                  <a:schemeClr val="tx1"/>
                </a:solidFill>
              </a:rPr>
              <a:t>Join a benchmarking group or mentoring program</a:t>
            </a:r>
          </a:p>
          <a:p>
            <a:pPr>
              <a:lnSpc>
                <a:spcPct val="90000"/>
              </a:lnSpc>
              <a:buFont typeface="Wingdings 3" panose="05040102010807070707" pitchFamily="18" charset="2"/>
              <a:buChar char=""/>
            </a:pPr>
            <a:r>
              <a:rPr lang="en-US" sz="1900" b="1" dirty="0">
                <a:solidFill>
                  <a:schemeClr val="tx1"/>
                </a:solidFill>
              </a:rPr>
              <a:t>Be prepared with topics of conversation</a:t>
            </a:r>
          </a:p>
          <a:p>
            <a:pPr>
              <a:lnSpc>
                <a:spcPct val="90000"/>
              </a:lnSpc>
              <a:buFont typeface="Wingdings 3" panose="05040102010807070707" pitchFamily="18" charset="2"/>
              <a:buChar char=""/>
            </a:pPr>
            <a:r>
              <a:rPr lang="en-US" sz="1900" b="1" dirty="0">
                <a:solidFill>
                  <a:schemeClr val="tx1"/>
                </a:solidFill>
              </a:rPr>
              <a:t>Please – DON’T be pushy.</a:t>
            </a:r>
          </a:p>
          <a:p>
            <a:pPr>
              <a:lnSpc>
                <a:spcPct val="90000"/>
              </a:lnSpc>
              <a:buFont typeface="Wingdings 3" panose="05040102010807070707" pitchFamily="18" charset="2"/>
              <a:buChar char=""/>
            </a:pPr>
            <a:r>
              <a:rPr lang="en-US" sz="2400" b="1" dirty="0">
                <a:solidFill>
                  <a:schemeClr val="tx1"/>
                </a:solidFill>
              </a:rPr>
              <a:t>Stay Hydrated; EASY on the Alcohol!</a:t>
            </a:r>
          </a:p>
          <a:p>
            <a:pPr>
              <a:lnSpc>
                <a:spcPct val="90000"/>
              </a:lnSpc>
              <a:buFont typeface="Wingdings 3" panose="05040102010807070707" pitchFamily="18" charset="2"/>
              <a:buChar char=""/>
            </a:pPr>
            <a:endParaRPr lang="en-US" sz="1900" dirty="0"/>
          </a:p>
          <a:p>
            <a:pPr>
              <a:lnSpc>
                <a:spcPct val="90000"/>
              </a:lnSpc>
              <a:buFont typeface="Wingdings 3" panose="05040102010807070707" pitchFamily="18" charset="2"/>
              <a:buChar char=""/>
            </a:pPr>
            <a:endParaRPr lang="en-US" sz="1900" dirty="0"/>
          </a:p>
        </p:txBody>
      </p:sp>
      <p:pic>
        <p:nvPicPr>
          <p:cNvPr id="4100" name="Picture 4" descr="Image result for networking images">
            <a:extLst>
              <a:ext uri="{FF2B5EF4-FFF2-40B4-BE49-F238E27FC236}">
                <a16:creationId xmlns="" xmlns:a16="http://schemas.microsoft.com/office/drawing/2014/main" id="{B67C629F-9A70-4265-BBE0-414B0479C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9504" y="1448259"/>
            <a:ext cx="3185108" cy="2396793"/>
          </a:xfrm>
          <a:prstGeom prst="rect">
            <a:avLst/>
          </a:prstGeom>
          <a:noFill/>
          <a:effectLst>
            <a:innerShdw blurRad="57150" dist="38100" dir="14460000">
              <a:prstClr val="black">
                <a:alpha val="70000"/>
              </a:prstClr>
            </a:innerShdw>
          </a:effectLst>
          <a:extLst>
            <a:ext uri="{909E8E84-426E-40dd-AFC4-6F175D3DCCD1}">
              <a14:hiddenFill xmlns:a14="http://schemas.microsoft.com/office/drawing/2010/main" xmlns="">
                <a:solidFill>
                  <a:srgbClr val="FFFFFF"/>
                </a:solidFill>
              </a14:hiddenFill>
            </a:ext>
          </a:extLst>
        </p:spPr>
      </p:pic>
      <p:grpSp>
        <p:nvGrpSpPr>
          <p:cNvPr id="88" name="Group 87">
            <a:extLst>
              <a:ext uri="{FF2B5EF4-FFF2-40B4-BE49-F238E27FC236}">
                <a16:creationId xmlns="" xmlns:a16="http://schemas.microsoft.com/office/drawing/2014/main" id="{DD58A807-BD0E-4B1D-A523-2F20E7FE269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206969" y="2933837"/>
            <a:ext cx="2981858" cy="3208867"/>
            <a:chOff x="9206969" y="2963333"/>
            <a:chExt cx="2981858" cy="3208867"/>
          </a:xfrm>
        </p:grpSpPr>
        <p:cxnSp>
          <p:nvCxnSpPr>
            <p:cNvPr id="89" name="Straight Connector 88">
              <a:extLst>
                <a:ext uri="{FF2B5EF4-FFF2-40B4-BE49-F238E27FC236}">
                  <a16:creationId xmlns="" xmlns:a16="http://schemas.microsoft.com/office/drawing/2014/main" id="{AC82FD88-0436-4D5C-B5A2-7B90191949E1}"/>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 xmlns:a16="http://schemas.microsoft.com/office/drawing/2014/main" id="{E2706DBD-9DBD-49D6-80EB-C896096D2F0B}"/>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 xmlns:a16="http://schemas.microsoft.com/office/drawing/2014/main" id="{251C7442-3F0F-49E3-9389-D6B4BAE14A89}"/>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 xmlns:a16="http://schemas.microsoft.com/office/drawing/2014/main" id="{BA614368-43A5-4794-BA71-09F8585F9FC2}"/>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 xmlns:a16="http://schemas.microsoft.com/office/drawing/2014/main" id="{3F42B96B-0C70-40CB-A027-175F2A16571A}"/>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60067531"/>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5606</TotalTime>
  <Words>2126</Words>
  <Application>Microsoft Office PowerPoint</Application>
  <PresentationFormat>Widescreen</PresentationFormat>
  <Paragraphs>142</Paragraphs>
  <Slides>16</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Calisto MT</vt:lpstr>
      <vt:lpstr>Century Gothic</vt:lpstr>
      <vt:lpstr>Gill Sans MT</vt:lpstr>
      <vt:lpstr>Times New Roman</vt:lpstr>
      <vt:lpstr>Wingdings 3</vt:lpstr>
      <vt:lpstr>Slice</vt:lpstr>
      <vt:lpstr>PowerPoint Presentation</vt:lpstr>
      <vt:lpstr>PowerPoint Presentation</vt:lpstr>
      <vt:lpstr>PREP-work before Networking </vt:lpstr>
      <vt:lpstr>PowerPoint Presentation</vt:lpstr>
      <vt:lpstr>PowerPoint Presentation</vt:lpstr>
      <vt:lpstr>Places to network </vt:lpstr>
      <vt:lpstr>Conversation starters </vt:lpstr>
      <vt:lpstr>Conversation movers </vt:lpstr>
      <vt:lpstr>Top Networking Tips while you are here at chauffeur driven!</vt:lpstr>
      <vt:lpstr>Top Networking Tips while you are at a local event.</vt:lpstr>
      <vt:lpstr>DO’S &amp; DON’TS </vt:lpstr>
      <vt:lpstr>DO’S &amp; DON’TS </vt:lpstr>
      <vt:lpstr>Be a net giver, discover others</vt:lpstr>
      <vt:lpstr>PowerPoint Presentation</vt:lpstr>
      <vt:lpstr>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Raimer</dc:creator>
  <cp:lastModifiedBy>Madeleine Maccar</cp:lastModifiedBy>
  <cp:revision>26</cp:revision>
  <dcterms:created xsi:type="dcterms:W3CDTF">2018-09-21T15:15:11Z</dcterms:created>
  <dcterms:modified xsi:type="dcterms:W3CDTF">2018-10-05T22:10:19Z</dcterms:modified>
</cp:coreProperties>
</file>