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7"/>
  </p:handoutMasterIdLst>
  <p:sldIdLst>
    <p:sldId id="270" r:id="rId2"/>
    <p:sldId id="256" r:id="rId3"/>
    <p:sldId id="258" r:id="rId4"/>
    <p:sldId id="259" r:id="rId5"/>
    <p:sldId id="266" r:id="rId6"/>
    <p:sldId id="257" r:id="rId7"/>
    <p:sldId id="262" r:id="rId8"/>
    <p:sldId id="260" r:id="rId9"/>
    <p:sldId id="263" r:id="rId10"/>
    <p:sldId id="267" r:id="rId11"/>
    <p:sldId id="268" r:id="rId12"/>
    <p:sldId id="261" r:id="rId13"/>
    <p:sldId id="264" r:id="rId14"/>
    <p:sldId id="269" r:id="rId15"/>
    <p:sldId id="271" r:id="rId1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8" autoAdjust="0"/>
    <p:restoredTop sz="94667" autoAdjust="0"/>
  </p:normalViewPr>
  <p:slideViewPr>
    <p:cSldViewPr snapToGrid="0">
      <p:cViewPr varScale="1">
        <p:scale>
          <a:sx n="96" d="100"/>
          <a:sy n="96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10FAA6FF-F1E5-4CD3-B86B-31C85DF8FBD3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DD1C2D4-677F-4645-B831-084FD96DF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lang="en-US" b="0" i="0" smtClean="0">
                <a:effectLst/>
              </a:defRPr>
            </a:lvl1pPr>
          </a:lstStyle>
          <a:p>
            <a:r>
              <a:rPr lang="en-US" b="0" i="0" dirty="0">
                <a:solidFill>
                  <a:srgbClr val="333333"/>
                </a:solidFill>
                <a:effectLst/>
                <a:latin typeface="Mukta Vaani"/>
              </a:rPr>
              <a:t>The Pitfalls of Contracts and What to Look For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137" y="6427030"/>
            <a:ext cx="683339" cy="365125"/>
          </a:xfrm>
        </p:spPr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2" descr="Chauffeur Driven Show">
            <a:extLst>
              <a:ext uri="{FF2B5EF4-FFF2-40B4-BE49-F238E27FC236}">
                <a16:creationId xmlns="" xmlns:a16="http://schemas.microsoft.com/office/drawing/2014/main" id="{B5D65549-2A25-44A3-ADB3-4C21D4271F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5" y="5704644"/>
            <a:ext cx="2268292" cy="72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557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8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60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1092E-777B-48BD-BFFD-E0A9BFAF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7783ADB-198D-42CF-94F2-5BA035E6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C63C732-4420-4E6F-BA78-709BAAC0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B7AD2A9-3D49-4A9B-8867-1F476110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83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9218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75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622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9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52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420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lang="en-US" b="0" i="0" smtClean="0">
                <a:effectLst/>
              </a:defRPr>
            </a:lvl1pPr>
          </a:lstStyle>
          <a:p>
            <a:r>
              <a:rPr lang="en-US" b="0" i="0" dirty="0">
                <a:solidFill>
                  <a:srgbClr val="333333"/>
                </a:solidFill>
                <a:effectLst/>
                <a:latin typeface="Mukta Vaani"/>
              </a:rPr>
              <a:t>The Pitfalls of Contracts and What to Look For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2" descr="Chauffeur Driven Show">
            <a:extLst>
              <a:ext uri="{FF2B5EF4-FFF2-40B4-BE49-F238E27FC236}">
                <a16:creationId xmlns="" xmlns:a16="http://schemas.microsoft.com/office/drawing/2014/main" id="{B5D65549-2A25-44A3-ADB3-4C21D4271F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5" y="5704644"/>
            <a:ext cx="2268292" cy="72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325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1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63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0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6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3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3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7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F1E24-3D89-4138-BC12-FA47B7EF080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EC448B-9C46-4781-9854-DDE3DD8D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2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97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8" r:id="rId12"/>
    <p:sldLayoutId id="2147483791" r:id="rId13"/>
    <p:sldLayoutId id="2147483792" r:id="rId14"/>
    <p:sldLayoutId id="2147483793" r:id="rId15"/>
    <p:sldLayoutId id="2147483794" r:id="rId16"/>
    <p:sldLayoutId id="2147483795" r:id="rId17"/>
    <p:sldLayoutId id="214748379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57734"/>
            <a:ext cx="4192227" cy="1299590"/>
          </a:xfrm>
          <a:prstGeom prst="rect">
            <a:avLst/>
          </a:prstGeom>
        </p:spPr>
      </p:pic>
      <p:sp>
        <p:nvSpPr>
          <p:cNvPr id="3" name="Title 6"/>
          <p:cNvSpPr txBox="1">
            <a:spLocks/>
          </p:cNvSpPr>
          <p:nvPr/>
        </p:nvSpPr>
        <p:spPr>
          <a:xfrm>
            <a:off x="723900" y="2461593"/>
            <a:ext cx="10515600" cy="2009775"/>
          </a:xfrm>
          <a:prstGeom prst="rect">
            <a:avLst/>
          </a:prstGeom>
          <a:effectLst>
            <a:outerShdw blurRad="25400" dist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The Pitfalls of Contracts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and What to Look For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54347" y="5762625"/>
            <a:ext cx="4547153" cy="923330"/>
          </a:xfrm>
          <a:prstGeom prst="rect">
            <a:avLst/>
          </a:prstGeom>
          <a:gradFill flip="none" rotWithShape="1">
            <a:gsLst>
              <a:gs pos="26000">
                <a:schemeClr val="bg1"/>
              </a:gs>
              <a:gs pos="38000">
                <a:schemeClr val="bg1"/>
              </a:gs>
              <a:gs pos="100000">
                <a:schemeClr val="accent1">
                  <a:lumMod val="20000"/>
                  <a:lumOff val="80000"/>
                </a:schemeClr>
              </a:gs>
              <a:gs pos="1000">
                <a:schemeClr val="accent1">
                  <a:lumMod val="45000"/>
                  <a:lumOff val="55000"/>
                </a:schemeClr>
              </a:gs>
              <a:gs pos="1000">
                <a:schemeClr val="accent1">
                  <a:lumMod val="30000"/>
                  <a:lumOff val="70000"/>
                  <a:alpha val="9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12700" dir="5400000" algn="ctr" rotWithShape="0">
              <a:srgbClr val="000000">
                <a:alpha val="95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Presented by:</a:t>
            </a:r>
            <a:br>
              <a:rPr lang="en-US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Carolyn </a:t>
            </a:r>
            <a:r>
              <a:rPr lang="en-US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Callahan of </a:t>
            </a: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Reston Limousine </a:t>
            </a:r>
            <a:r>
              <a:rPr lang="en-US" b="1" i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and Patrick O'Brien of O'Brien &amp; Associates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5977825"/>
            <a:ext cx="3293626" cy="7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5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2F49F-D854-46B8-B35A-9338E9D2F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Affiliate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022776-1EE9-4309-92B9-2A2D8192B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8139"/>
            <a:ext cx="8596668" cy="3880773"/>
          </a:xfrm>
        </p:spPr>
        <p:txBody>
          <a:bodyPr>
            <a:normAutofit/>
          </a:bodyPr>
          <a:lstStyle/>
          <a:p>
            <a:r>
              <a:rPr lang="en-US" sz="1600" dirty="0"/>
              <a:t>Provide the affiliate your standard contract for review</a:t>
            </a:r>
          </a:p>
          <a:p>
            <a:pPr lvl="1"/>
            <a:r>
              <a:rPr lang="en-US" dirty="0"/>
              <a:t>Ensure that you have a full express indemnity provision in the agreement</a:t>
            </a:r>
          </a:p>
          <a:p>
            <a:pPr lvl="1"/>
            <a:r>
              <a:rPr lang="en-US" dirty="0"/>
              <a:t>Ensure that you have an Additional Insured Provision in your agreement</a:t>
            </a:r>
          </a:p>
          <a:p>
            <a:pPr lvl="2"/>
            <a:r>
              <a:rPr lang="en-US" sz="1600" dirty="0"/>
              <a:t>Make sure you clearly define the type and quantity of insurance required</a:t>
            </a:r>
          </a:p>
          <a:p>
            <a:pPr lvl="2"/>
            <a:r>
              <a:rPr lang="en-US" sz="1600" dirty="0"/>
              <a:t>Make sure you actually perfect your AI through endorsement NOT certificate</a:t>
            </a:r>
          </a:p>
          <a:p>
            <a:pPr lvl="1"/>
            <a:r>
              <a:rPr lang="en-US" dirty="0"/>
              <a:t>Ensure that your standards and requirements for both your company and for any </a:t>
            </a:r>
            <a:r>
              <a:rPr lang="en-US" dirty="0" smtClean="0"/>
              <a:t>pass-through </a:t>
            </a:r>
            <a:r>
              <a:rPr lang="en-US" dirty="0"/>
              <a:t>clients are included </a:t>
            </a:r>
            <a:r>
              <a:rPr lang="en-US" dirty="0" smtClean="0"/>
              <a:t>therein</a:t>
            </a:r>
            <a:endParaRPr lang="en-US" dirty="0"/>
          </a:p>
          <a:p>
            <a:pPr lvl="1"/>
            <a:r>
              <a:rPr lang="en-US" dirty="0"/>
              <a:t>Ensure the business terms of your agreement are clearly </a:t>
            </a:r>
            <a:r>
              <a:rPr lang="en-US" dirty="0" smtClean="0"/>
              <a:t>presented; </a:t>
            </a:r>
            <a:r>
              <a:rPr lang="en-US" dirty="0"/>
              <a:t>may want a </a:t>
            </a:r>
            <a:r>
              <a:rPr lang="en-US" dirty="0" smtClean="0"/>
              <a:t>non-compete </a:t>
            </a:r>
            <a:r>
              <a:rPr lang="en-US" dirty="0"/>
              <a:t>or the like to prevent affiliate from stealing your </a:t>
            </a:r>
            <a:r>
              <a:rPr lang="en-US" dirty="0" smtClean="0"/>
              <a:t>client </a:t>
            </a:r>
            <a:r>
              <a:rPr lang="en-US" dirty="0"/>
              <a:t>or employees</a:t>
            </a:r>
          </a:p>
          <a:p>
            <a:pPr lvl="1"/>
            <a:r>
              <a:rPr lang="en-US" dirty="0"/>
              <a:t>Arbitration clause</a:t>
            </a:r>
          </a:p>
        </p:txBody>
      </p:sp>
    </p:spTree>
    <p:extLst>
      <p:ext uri="{BB962C8B-B14F-4D97-AF65-F5344CB8AC3E}">
        <p14:creationId xmlns:p14="http://schemas.microsoft.com/office/powerpoint/2010/main" val="202345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483E0C-EE26-40E2-A105-35B16B7F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19125"/>
            <a:ext cx="8596668" cy="1320800"/>
          </a:xfrm>
        </p:spPr>
        <p:txBody>
          <a:bodyPr/>
          <a:lstStyle/>
          <a:p>
            <a:r>
              <a:rPr lang="en-US" dirty="0"/>
              <a:t>Vendor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FCA84A-FDFB-443F-9D2F-8E645DA6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664"/>
            <a:ext cx="8596668" cy="3880773"/>
          </a:xfrm>
        </p:spPr>
        <p:txBody>
          <a:bodyPr>
            <a:normAutofit/>
          </a:bodyPr>
          <a:lstStyle/>
          <a:p>
            <a:r>
              <a:rPr lang="en-US" sz="1600" dirty="0"/>
              <a:t>This category can include everything from lease agreements to insurance to your phone contract</a:t>
            </a:r>
          </a:p>
          <a:p>
            <a:r>
              <a:rPr lang="en-US" sz="1600" dirty="0"/>
              <a:t>EVERYTHING is negotiable. </a:t>
            </a:r>
            <a:r>
              <a:rPr lang="en-US" sz="1600" dirty="0" smtClean="0"/>
              <a:t>ASK</a:t>
            </a:r>
            <a:r>
              <a:rPr lang="en-US" sz="1600" dirty="0"/>
              <a:t>. </a:t>
            </a:r>
            <a:r>
              <a:rPr lang="en-US" sz="1600" dirty="0" smtClean="0"/>
              <a:t>For example, </a:t>
            </a:r>
            <a:r>
              <a:rPr lang="en-US" sz="1600" dirty="0"/>
              <a:t>you may be able to buy out </a:t>
            </a:r>
            <a:r>
              <a:rPr lang="en-US" sz="1600" dirty="0" smtClean="0"/>
              <a:t>an </a:t>
            </a:r>
            <a:r>
              <a:rPr lang="en-US" sz="1600" dirty="0"/>
              <a:t>exclusion on your insurance policy, you can negotiate the CAM charges on your lease. </a:t>
            </a:r>
            <a:r>
              <a:rPr lang="en-US" sz="1600" dirty="0" smtClean="0"/>
              <a:t>If </a:t>
            </a:r>
            <a:r>
              <a:rPr lang="en-US" sz="1600" dirty="0"/>
              <a:t>you don’t try you won’t </a:t>
            </a:r>
            <a:r>
              <a:rPr lang="en-US" sz="1600" dirty="0" smtClean="0"/>
              <a:t>get what you want.</a:t>
            </a:r>
            <a:endParaRPr lang="en-US" sz="1600" dirty="0"/>
          </a:p>
          <a:p>
            <a:r>
              <a:rPr lang="en-US" sz="1600" dirty="0"/>
              <a:t>Review for risk transfer clauses. </a:t>
            </a:r>
            <a:r>
              <a:rPr lang="en-US" sz="1600" dirty="0" smtClean="0"/>
              <a:t>If </a:t>
            </a:r>
            <a:r>
              <a:rPr lang="en-US" sz="1600" dirty="0"/>
              <a:t>adverse to you, and unconscionable given the circumstances, ask for it to be removed.</a:t>
            </a:r>
          </a:p>
          <a:p>
            <a:r>
              <a:rPr lang="en-US" sz="1600" dirty="0"/>
              <a:t>Arbitration </a:t>
            </a:r>
            <a:r>
              <a:rPr lang="en-US" sz="1600" dirty="0" smtClean="0"/>
              <a:t>clauses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14161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AC21C8-9308-4FAE-9363-A2C7A010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C479D1-5DDD-467B-B3B2-ACF36C73D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664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1700" dirty="0"/>
              <a:t>Lack of clear scope and goals</a:t>
            </a:r>
          </a:p>
          <a:p>
            <a:pPr lvl="1"/>
            <a:r>
              <a:rPr lang="en-US" sz="1700" dirty="0"/>
              <a:t>F</a:t>
            </a:r>
            <a:r>
              <a:rPr lang="en-US" sz="1700" dirty="0" smtClean="0"/>
              <a:t>ailure </a:t>
            </a:r>
            <a:r>
              <a:rPr lang="en-US" sz="1700" dirty="0"/>
              <a:t>to fully define, </a:t>
            </a:r>
            <a:r>
              <a:rPr lang="en-US" sz="1700" dirty="0" smtClean="0"/>
              <a:t>agree on, </a:t>
            </a:r>
            <a:r>
              <a:rPr lang="en-US" sz="1700" dirty="0"/>
              <a:t>or prioritize requirements</a:t>
            </a:r>
          </a:p>
          <a:p>
            <a:r>
              <a:rPr lang="en-US" sz="1700" dirty="0"/>
              <a:t>Don't limit your review to what is "in" the </a:t>
            </a:r>
            <a:r>
              <a:rPr lang="en-US" sz="1700" dirty="0" smtClean="0"/>
              <a:t>contract</a:t>
            </a:r>
            <a:endParaRPr lang="en-US" sz="1700" dirty="0"/>
          </a:p>
          <a:p>
            <a:r>
              <a:rPr lang="en-US" sz="1700" dirty="0"/>
              <a:t>Always consider the worst-case </a:t>
            </a:r>
            <a:r>
              <a:rPr lang="en-US" sz="1700" dirty="0" smtClean="0"/>
              <a:t>scenario</a:t>
            </a:r>
            <a:endParaRPr lang="en-US" sz="1700" dirty="0"/>
          </a:p>
          <a:p>
            <a:r>
              <a:rPr lang="en-US" sz="1700" dirty="0"/>
              <a:t>Take extra time to review the final </a:t>
            </a:r>
            <a:r>
              <a:rPr lang="en-US" sz="1700" dirty="0" smtClean="0"/>
              <a:t>agreement</a:t>
            </a:r>
            <a:endParaRPr lang="en-US" sz="1700" dirty="0"/>
          </a:p>
          <a:p>
            <a:r>
              <a:rPr lang="en-US" sz="1700" dirty="0"/>
              <a:t>Contracts difficult to use or understand</a:t>
            </a:r>
          </a:p>
          <a:p>
            <a:r>
              <a:rPr lang="en-US" sz="1700" dirty="0"/>
              <a:t>Poor handover to implementation </a:t>
            </a:r>
          </a:p>
          <a:p>
            <a:r>
              <a:rPr lang="en-US" sz="1700" dirty="0"/>
              <a:t>Limited use of contract technology</a:t>
            </a:r>
          </a:p>
          <a:p>
            <a:r>
              <a:rPr lang="en-US" sz="1700" dirty="0"/>
              <a:t>Weak post-award process governance</a:t>
            </a:r>
          </a:p>
          <a:p>
            <a:r>
              <a:rPr lang="en-US" sz="1700" dirty="0"/>
              <a:t>Negotiations focus on risk allocation</a:t>
            </a:r>
          </a:p>
          <a:p>
            <a:r>
              <a:rPr lang="en-US" sz="1700" dirty="0"/>
              <a:t>Relationships lack flexibility and governance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8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C92ECF-A3A5-4C30-AB1C-14B1BABC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Contract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2A73BD-98DA-4CEB-93B2-5AF4E9138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8139"/>
            <a:ext cx="8596668" cy="3880773"/>
          </a:xfrm>
        </p:spPr>
        <p:txBody>
          <a:bodyPr>
            <a:normAutofit/>
          </a:bodyPr>
          <a:lstStyle/>
          <a:p>
            <a:r>
              <a:rPr lang="en-US" sz="1600" dirty="0"/>
              <a:t>Post-award contract management is fast becoming an area of major focus. Historically seen as an administrative role, the duration, </a:t>
            </a:r>
            <a:r>
              <a:rPr lang="en-US" sz="1600" dirty="0" smtClean="0"/>
              <a:t>complexity, </a:t>
            </a:r>
            <a:r>
              <a:rPr lang="en-US" sz="1600" dirty="0"/>
              <a:t>and uncertainty surrounding many agreements has made their oversight increasingly important to business results. The transition phase from contract signature to implementation is viewed by many as critical to success</a:t>
            </a:r>
            <a:r>
              <a:rPr lang="en-US" sz="1600" dirty="0" smtClean="0"/>
              <a:t>. </a:t>
            </a:r>
            <a:r>
              <a:rPr lang="en-US" sz="1600" dirty="0"/>
              <a:t>Different markets have different challenges/needs.</a:t>
            </a:r>
          </a:p>
          <a:p>
            <a:pPr lvl="1"/>
            <a:r>
              <a:rPr lang="en-US" dirty="0"/>
              <a:t>Commercial</a:t>
            </a:r>
          </a:p>
          <a:p>
            <a:pPr lvl="1"/>
            <a:r>
              <a:rPr lang="en-US" dirty="0"/>
              <a:t>Federal Government</a:t>
            </a:r>
          </a:p>
          <a:p>
            <a:pPr lvl="1"/>
            <a:r>
              <a:rPr lang="en-US" dirty="0"/>
              <a:t>State and Local Government</a:t>
            </a:r>
          </a:p>
          <a:p>
            <a:pPr lvl="1"/>
            <a:r>
              <a:rPr lang="en-US" dirty="0"/>
              <a:t>Non-profit</a:t>
            </a:r>
          </a:p>
        </p:txBody>
      </p:sp>
    </p:spTree>
    <p:extLst>
      <p:ext uri="{BB962C8B-B14F-4D97-AF65-F5344CB8AC3E}">
        <p14:creationId xmlns:p14="http://schemas.microsoft.com/office/powerpoint/2010/main" val="2933362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39CA9D-62A8-4EC4-8768-80E98A07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967" y="2987643"/>
            <a:ext cx="7766936" cy="767917"/>
          </a:xfrm>
        </p:spPr>
        <p:txBody>
          <a:bodyPr/>
          <a:lstStyle/>
          <a:p>
            <a:pPr algn="ctr"/>
            <a:r>
              <a:rPr lang="en-US" dirty="0"/>
              <a:t>Thank </a:t>
            </a:r>
            <a:r>
              <a:rPr lang="en-US" dirty="0" smtClean="0"/>
              <a:t>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53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00807" y="1396767"/>
            <a:ext cx="8945218" cy="8092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 smtClean="0">
                <a:solidFill>
                  <a:srgbClr val="002060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MT" panose="020B0502020104020203" pitchFamily="34" charset="0"/>
              </a:rPr>
              <a:t>Thank you for joining us!</a:t>
            </a:r>
            <a:endParaRPr lang="en-US" sz="5400" b="1" dirty="0">
              <a:solidFill>
                <a:srgbClr val="002060"/>
              </a:solidFill>
              <a:effectLst>
                <a:glow rad="63500">
                  <a:schemeClr val="bg2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8312" y="2444703"/>
            <a:ext cx="8179903" cy="2554545"/>
          </a:xfrm>
          <a:prstGeom prst="rect">
            <a:avLst/>
          </a:prstGeom>
          <a:gradFill>
            <a:gsLst>
              <a:gs pos="100000">
                <a:schemeClr val="tx1">
                  <a:lumMod val="50000"/>
                  <a:lumOff val="50000"/>
                  <a:alpha val="30000"/>
                </a:schemeClr>
              </a:gs>
              <a:gs pos="0">
                <a:schemeClr val="bg1">
                  <a:lumMod val="50000"/>
                  <a:alpha val="50000"/>
                </a:schemeClr>
              </a:gs>
              <a:gs pos="60000">
                <a:schemeClr val="bg1">
                  <a:alpha val="50000"/>
                </a:schemeClr>
              </a:gs>
              <a:gs pos="33000">
                <a:schemeClr val="bg1">
                  <a:alpha val="5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Grab a quick lunch because we have a full afternoon for you: Keynote Speaker Mike Michalowicz takes the stage at 2:30—and then our show floor opens with a Champagne Toast at 4:15! </a:t>
            </a:r>
            <a:endParaRPr lang="en-US" sz="3200" b="1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5803739"/>
            <a:ext cx="4103327" cy="8822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033" y="5797798"/>
            <a:ext cx="1097617" cy="8881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54621" y="5428466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Education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67269" y="5428466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Coffee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7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164" y="2493646"/>
            <a:ext cx="8030424" cy="120923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The Pitfalls of Contracts</a:t>
            </a:r>
            <a:br>
              <a:rPr lang="en-US" sz="4400" b="1" dirty="0" smtClean="0">
                <a:solidFill>
                  <a:srgbClr val="C00000"/>
                </a:solidFill>
              </a:rPr>
            </a:br>
            <a:r>
              <a:rPr lang="en-US" sz="4400" b="1" dirty="0" smtClean="0">
                <a:solidFill>
                  <a:srgbClr val="C00000"/>
                </a:solidFill>
              </a:rPr>
              <a:t>and What to Look For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9358F0-B64F-499B-98EB-56CDAF3CD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7F2BCF-F76A-4CB8-AA89-32EAECE2A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748"/>
            <a:ext cx="8596668" cy="4441102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 with specific terms between two or more persons or entities in which there is a promise to do something in return for a valuable benefit known as consideration. </a:t>
            </a:r>
          </a:p>
          <a:p>
            <a:pPr>
              <a:lnSpc>
                <a:spcPct val="160000"/>
              </a:lnSpc>
              <a:tabLst>
                <a:tab pos="571500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existence of a contract requires finding the following factual elements: </a:t>
            </a:r>
            <a:b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an offer;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an acceptance of that offer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results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 meeting of the minds;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c) a promise to perform;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d) a valuable consideration (which can be a promise or payment in some form);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e) a time or event when performance must be made (meet commitments);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f) terms and conditions for performance, including fulfilling promises; </a:t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g) performance, if the contract is "unilateral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unilateral contract is one in which there is a promise to pay or give other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considerations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return for actual performance. 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668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1B671B-8BF6-45D0-A766-A4116211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Pitfalls </a:t>
            </a:r>
            <a:r>
              <a:rPr lang="en-US" dirty="0" smtClean="0"/>
              <a:t>Start </a:t>
            </a:r>
            <a:r>
              <a:rPr lang="en-US" dirty="0"/>
              <a:t>with Sales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E8FF71-FB81-46C6-A6A2-20C01F4A9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7189"/>
            <a:ext cx="8596668" cy="3880773"/>
          </a:xfrm>
        </p:spPr>
        <p:txBody>
          <a:bodyPr/>
          <a:lstStyle/>
          <a:p>
            <a:r>
              <a:rPr lang="en-US" sz="1600" dirty="0"/>
              <a:t>Lack of detailed information</a:t>
            </a:r>
          </a:p>
          <a:p>
            <a:pPr lvl="1"/>
            <a:r>
              <a:rPr lang="en-US" dirty="0"/>
              <a:t>Don’t assume your customer knows your business</a:t>
            </a:r>
          </a:p>
          <a:p>
            <a:pPr lvl="1"/>
            <a:r>
              <a:rPr lang="en-US" dirty="0"/>
              <a:t>If information is not clear, ensure </a:t>
            </a:r>
            <a:r>
              <a:rPr lang="en-US" dirty="0" smtClean="0"/>
              <a:t>that you precisely define </a:t>
            </a:r>
            <a:r>
              <a:rPr lang="en-US" dirty="0"/>
              <a:t>your offering in the proposal</a:t>
            </a:r>
          </a:p>
          <a:p>
            <a:pPr lvl="1"/>
            <a:r>
              <a:rPr lang="en-US" dirty="0"/>
              <a:t>If information is missing or not available, clearly define assumptions and how they affect </a:t>
            </a:r>
            <a:r>
              <a:rPr lang="en-US" dirty="0" smtClean="0"/>
              <a:t>pricing</a:t>
            </a:r>
            <a:endParaRPr lang="en-US" dirty="0"/>
          </a:p>
          <a:p>
            <a:pPr lvl="1"/>
            <a:r>
              <a:rPr lang="en-US" dirty="0"/>
              <a:t>Ensure </a:t>
            </a:r>
            <a:r>
              <a:rPr lang="en-US" dirty="0" smtClean="0"/>
              <a:t>that your </a:t>
            </a:r>
            <a:r>
              <a:rPr lang="en-US" dirty="0"/>
              <a:t>customer can evaluate your offer and </a:t>
            </a:r>
            <a:r>
              <a:rPr lang="en-US" dirty="0" smtClean="0"/>
              <a:t>that your </a:t>
            </a:r>
            <a:r>
              <a:rPr lang="en-US" dirty="0"/>
              <a:t>terms are clearly defined</a:t>
            </a:r>
          </a:p>
          <a:p>
            <a:pPr lvl="2"/>
            <a:r>
              <a:rPr lang="en-US" sz="1600" dirty="0"/>
              <a:t>Pricing </a:t>
            </a:r>
            <a:r>
              <a:rPr lang="en-US" sz="1600" dirty="0" smtClean="0"/>
              <a:t>notes</a:t>
            </a:r>
            <a:endParaRPr lang="en-US" sz="1600" dirty="0"/>
          </a:p>
          <a:p>
            <a:pPr lvl="2"/>
            <a:r>
              <a:rPr lang="en-US" sz="1600" dirty="0"/>
              <a:t>Work in ways to renegotiate</a:t>
            </a:r>
          </a:p>
          <a:p>
            <a:pPr lvl="2"/>
            <a:r>
              <a:rPr lang="en-US" sz="1600" b="1" dirty="0"/>
              <a:t>Ensure that there is a meeting of the minds on all terms</a:t>
            </a:r>
          </a:p>
        </p:txBody>
      </p:sp>
    </p:spTree>
    <p:extLst>
      <p:ext uri="{BB962C8B-B14F-4D97-AF65-F5344CB8AC3E}">
        <p14:creationId xmlns:p14="http://schemas.microsoft.com/office/powerpoint/2010/main" val="354356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32BD24-4054-4769-8A37-FF555F7F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Types of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B99B9A-6199-4A58-AFAD-4F5B335F5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>
            <a:normAutofit/>
          </a:bodyPr>
          <a:lstStyle/>
          <a:p>
            <a:r>
              <a:rPr lang="en-US" sz="1600" dirty="0"/>
              <a:t>Common Types of Contracts for Operators</a:t>
            </a:r>
          </a:p>
          <a:p>
            <a:pPr lvl="1"/>
            <a:r>
              <a:rPr lang="en-US" dirty="0"/>
              <a:t>Contract with Affiliates</a:t>
            </a:r>
          </a:p>
          <a:p>
            <a:pPr lvl="1"/>
            <a:r>
              <a:rPr lang="en-US" dirty="0"/>
              <a:t>Contracts with Vendors</a:t>
            </a:r>
          </a:p>
          <a:p>
            <a:pPr lvl="1"/>
            <a:r>
              <a:rPr lang="en-US" dirty="0"/>
              <a:t>Sales Contracts with Customers</a:t>
            </a:r>
          </a:p>
          <a:p>
            <a:pPr lvl="2"/>
            <a:r>
              <a:rPr lang="en-US" sz="1600" dirty="0"/>
              <a:t>Range from T&amp;C on trip sheet to full formal agreement</a:t>
            </a:r>
          </a:p>
        </p:txBody>
      </p:sp>
    </p:spTree>
    <p:extLst>
      <p:ext uri="{BB962C8B-B14F-4D97-AF65-F5344CB8AC3E}">
        <p14:creationId xmlns:p14="http://schemas.microsoft.com/office/powerpoint/2010/main" val="427363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A1F41C-54C0-48F1-9333-B6D8B2148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55099"/>
            <a:ext cx="8596668" cy="954157"/>
          </a:xfrm>
        </p:spPr>
        <p:txBody>
          <a:bodyPr>
            <a:normAutofit fontScale="90000"/>
          </a:bodyPr>
          <a:lstStyle/>
          <a:p>
            <a:r>
              <a:rPr lang="en-US" dirty="0"/>
              <a:t>Sales Contracts</a:t>
            </a:r>
            <a:br>
              <a:rPr lang="en-US" dirty="0"/>
            </a:br>
            <a:r>
              <a:rPr lang="en-US" dirty="0" smtClean="0"/>
              <a:t>Pre-Sale Tasks </a:t>
            </a:r>
            <a:r>
              <a:rPr lang="en-US" dirty="0"/>
              <a:t>and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1F5C86-D4BA-4F9A-B8A9-1F01CF42F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56906"/>
            <a:ext cx="9339503" cy="5301094"/>
          </a:xfrm>
        </p:spPr>
        <p:txBody>
          <a:bodyPr>
            <a:normAutofit fontScale="77500" lnSpcReduction="20000"/>
          </a:bodyPr>
          <a:lstStyle/>
          <a:p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 the type of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 Fixed Price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Hourly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Plus Cost</a:t>
            </a: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Plus (typically subcontract role)</a:t>
            </a:r>
          </a:p>
          <a:p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Terms and Conditions of Sale</a:t>
            </a: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may be negotiated during the pre-sale process</a:t>
            </a:r>
          </a:p>
          <a:p>
            <a:pPr lvl="2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additions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overages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handled</a:t>
            </a:r>
            <a:endParaRPr lang="en-US" sz="2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services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handled—allocation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overhead</a:t>
            </a:r>
          </a:p>
          <a:p>
            <a:pPr lvl="2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are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add-on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handled (change proposals)</a:t>
            </a:r>
          </a:p>
          <a:p>
            <a:pPr lvl="2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Payment options</a:t>
            </a:r>
          </a:p>
          <a:p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Prime and Subcontract Flow Downs</a:t>
            </a: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Prevailing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wage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other clauses that affect cost and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price,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changes with no change in scope</a:t>
            </a: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in a subcontract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role,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the question.</a:t>
            </a:r>
          </a:p>
          <a:p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define what is included in the price, what </a:t>
            </a:r>
            <a:r>
              <a:rPr lang="en-US" sz="2100" dirty="0" smtClean="0">
                <a:solidFill>
                  <a:schemeClr val="tx1"/>
                </a:solidFill>
              </a:rPr>
              <a:t>are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billables, </a:t>
            </a:r>
            <a:r>
              <a:rPr lang="en-US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delivered and when it</a:t>
            </a:r>
            <a:b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to be delivered</a:t>
            </a:r>
            <a:endParaRPr lang="en-US" sz="2100" dirty="0"/>
          </a:p>
          <a:p>
            <a:pPr marL="0" indent="0" algn="ctr">
              <a:buNone/>
            </a:pPr>
            <a:r>
              <a:rPr lang="en-US" sz="2100" b="1" i="1" dirty="0">
                <a:latin typeface="Calibri" panose="020F0502020204030204" pitchFamily="34" charset="0"/>
                <a:cs typeface="Calibri" panose="020F0502020204030204" pitchFamily="34" charset="0"/>
              </a:rPr>
              <a:t>When selling services, </a:t>
            </a:r>
            <a:r>
              <a:rPr lang="en-US" sz="2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</a:t>
            </a:r>
            <a:r>
              <a:rPr lang="en-US" sz="2100" b="1" i="1" dirty="0">
                <a:latin typeface="Calibri" panose="020F0502020204030204" pitchFamily="34" charset="0"/>
                <a:cs typeface="Calibri" panose="020F0502020204030204" pitchFamily="34" charset="0"/>
              </a:rPr>
              <a:t>sets up the contract for success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9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630B51-65FD-4FB9-8BB7-9B3A78E0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4" y="645188"/>
            <a:ext cx="8884227" cy="866689"/>
          </a:xfrm>
        </p:spPr>
        <p:txBody>
          <a:bodyPr>
            <a:normAutofit/>
          </a:bodyPr>
          <a:lstStyle/>
          <a:p>
            <a:r>
              <a:rPr lang="en-US" dirty="0" smtClean="0"/>
              <a:t>Pre-Sale Tasks </a:t>
            </a:r>
            <a:r>
              <a:rPr lang="en-US" dirty="0"/>
              <a:t>and Responsibilities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0BC18E-E960-4A1F-9ECF-EF87B1F0E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4" y="1608139"/>
            <a:ext cx="8596668" cy="3880773"/>
          </a:xfrm>
        </p:spPr>
        <p:txBody>
          <a:bodyPr>
            <a:noAutofit/>
          </a:bodyPr>
          <a:lstStyle/>
          <a:p>
            <a:r>
              <a:rPr lang="en-US" sz="1600" dirty="0"/>
              <a:t>If available, and if issued by the customer at RFP, review the contract prior to proposal submission. </a:t>
            </a:r>
            <a:r>
              <a:rPr lang="en-US" sz="1600" dirty="0" smtClean="0"/>
              <a:t>If </a:t>
            </a:r>
            <a:r>
              <a:rPr lang="en-US" sz="1600" dirty="0"/>
              <a:t>the customer provides their contract terms as a part of the RFP, and you submit a proposal without any exceptions, then your offer is considered to have accepted all terms of the contract.</a:t>
            </a:r>
          </a:p>
          <a:p>
            <a:pPr lvl="1"/>
            <a:r>
              <a:rPr lang="en-US" dirty="0"/>
              <a:t>It is easier to negotiate </a:t>
            </a:r>
            <a:r>
              <a:rPr lang="en-US" dirty="0" smtClean="0"/>
              <a:t>a pre-proposal </a:t>
            </a:r>
            <a:r>
              <a:rPr lang="en-US" dirty="0"/>
              <a:t>submission</a:t>
            </a:r>
          </a:p>
          <a:p>
            <a:pPr lvl="2"/>
            <a:r>
              <a:rPr lang="en-US" sz="1600" dirty="0" smtClean="0"/>
              <a:t>Or take </a:t>
            </a:r>
            <a:r>
              <a:rPr lang="en-US" sz="1600" dirty="0"/>
              <a:t>exception to a clause at submission</a:t>
            </a:r>
          </a:p>
          <a:p>
            <a:pPr lvl="3"/>
            <a:r>
              <a:rPr lang="en-US" sz="1600" dirty="0"/>
              <a:t>All exceptions should be accompanied with a sound business reason that enables your customer to make a change to the terms.  </a:t>
            </a:r>
          </a:p>
          <a:p>
            <a:pPr lvl="1"/>
            <a:r>
              <a:rPr lang="en-US" dirty="0" smtClean="0"/>
              <a:t>Insurance—may </a:t>
            </a:r>
            <a:r>
              <a:rPr lang="en-US" dirty="0"/>
              <a:t>contain requirements that do not </a:t>
            </a:r>
            <a:r>
              <a:rPr lang="en-US" dirty="0" smtClean="0"/>
              <a:t>apply, </a:t>
            </a:r>
            <a:r>
              <a:rPr lang="en-US" dirty="0"/>
              <a:t>or thresholds you do not hold or are not applicable to your business. </a:t>
            </a:r>
            <a:r>
              <a:rPr lang="en-US" dirty="0" smtClean="0"/>
              <a:t>If </a:t>
            </a:r>
            <a:r>
              <a:rPr lang="en-US" dirty="0"/>
              <a:t>you submit with no </a:t>
            </a:r>
            <a:r>
              <a:rPr lang="en-US" dirty="0" smtClean="0"/>
              <a:t>exception, </a:t>
            </a:r>
            <a:r>
              <a:rPr lang="en-US" dirty="0"/>
              <a:t>you have no recourse.</a:t>
            </a:r>
          </a:p>
          <a:p>
            <a:pPr lvl="2"/>
            <a:r>
              <a:rPr lang="en-US" sz="1600" dirty="0"/>
              <a:t>Engage with your insurance company to ensure you comply with insurance requirements.  </a:t>
            </a:r>
          </a:p>
          <a:p>
            <a:r>
              <a:rPr lang="en-US" sz="1600" dirty="0"/>
              <a:t>If using the </a:t>
            </a:r>
            <a:r>
              <a:rPr lang="en-US" sz="1600" dirty="0" smtClean="0"/>
              <a:t>seller’s </a:t>
            </a:r>
            <a:r>
              <a:rPr lang="en-US" sz="1600" dirty="0"/>
              <a:t>contract, submit a copy of your contract with your bid submission and encourage your customer to review and comment on the contract terms.   </a:t>
            </a:r>
          </a:p>
        </p:txBody>
      </p:sp>
    </p:spTree>
    <p:extLst>
      <p:ext uri="{BB962C8B-B14F-4D97-AF65-F5344CB8AC3E}">
        <p14:creationId xmlns:p14="http://schemas.microsoft.com/office/powerpoint/2010/main" val="277524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2F9A8F-35BB-417F-95FC-69CC22A7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Does Not Match the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CB1E25-4C92-4E02-9E7D-B0B756969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8614"/>
            <a:ext cx="8596668" cy="3880773"/>
          </a:xfrm>
        </p:spPr>
        <p:txBody>
          <a:bodyPr/>
          <a:lstStyle/>
          <a:p>
            <a:r>
              <a:rPr lang="en-US" sz="1600" dirty="0"/>
              <a:t>It is essential that the business terms agreed upon by the parties are accurately set forth in the contract. For example, if a buyer and a seller agree that the purchase price of a company is $</a:t>
            </a:r>
            <a:r>
              <a:rPr lang="en-US" sz="1600" dirty="0" smtClean="0"/>
              <a:t>1M to </a:t>
            </a:r>
            <a:r>
              <a:rPr lang="en-US" sz="1600" dirty="0"/>
              <a:t>be paid at closing, a contract providing for a payment at closing of $500,000 and a payment of $500,000 the next year based on client retention is not the same deal. The contract language may make the payment process unclear.</a:t>
            </a:r>
          </a:p>
          <a:p>
            <a:r>
              <a:rPr lang="en-US" sz="1600" dirty="0"/>
              <a:t>All terms are defined at the sell and if changed at contract become negotiable before the document is executed.</a:t>
            </a:r>
          </a:p>
          <a:p>
            <a:pPr lvl="1"/>
            <a:r>
              <a:rPr lang="en-US" dirty="0"/>
              <a:t>Clearly defined Statement of Work with deliverables, </a:t>
            </a:r>
            <a:r>
              <a:rPr lang="en-US" dirty="0" smtClean="0"/>
              <a:t>timeframes, </a:t>
            </a:r>
            <a:r>
              <a:rPr lang="en-US" dirty="0"/>
              <a:t>and pricing. </a:t>
            </a:r>
            <a:r>
              <a:rPr lang="en-US" dirty="0" smtClean="0"/>
              <a:t>Includes </a:t>
            </a:r>
            <a:r>
              <a:rPr lang="en-US" dirty="0"/>
              <a:t>contract terms if discussed at bid submission</a:t>
            </a:r>
          </a:p>
          <a:p>
            <a:r>
              <a:rPr lang="en-US" sz="1600" dirty="0"/>
              <a:t>Once executed, the contract is no longer negotiable unless there is a discrepancy.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6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B2B1B1-69DF-4CC5-A8EB-53877899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A6FE42-0867-416B-8D6E-9BA72A618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8139"/>
            <a:ext cx="8596668" cy="3880773"/>
          </a:xfrm>
        </p:spPr>
        <p:txBody>
          <a:bodyPr>
            <a:noAutofit/>
          </a:bodyPr>
          <a:lstStyle/>
          <a:p>
            <a:r>
              <a:rPr lang="en-US" sz="1600" dirty="0"/>
              <a:t>Make sure you pay careful attention to the legal terms.  </a:t>
            </a:r>
          </a:p>
          <a:p>
            <a:pPr lvl="1"/>
            <a:r>
              <a:rPr lang="en-US" dirty="0"/>
              <a:t>Risk transfer strategies?</a:t>
            </a:r>
          </a:p>
          <a:p>
            <a:pPr lvl="2"/>
            <a:r>
              <a:rPr lang="en-US" sz="1600" dirty="0"/>
              <a:t>AI </a:t>
            </a:r>
          </a:p>
          <a:p>
            <a:pPr lvl="2"/>
            <a:r>
              <a:rPr lang="en-US" sz="1600" dirty="0"/>
              <a:t>Indemnity </a:t>
            </a:r>
          </a:p>
          <a:p>
            <a:pPr lvl="1"/>
            <a:r>
              <a:rPr lang="en-US" dirty="0"/>
              <a:t>Arbitration?</a:t>
            </a:r>
          </a:p>
          <a:p>
            <a:pPr lvl="1"/>
            <a:r>
              <a:rPr lang="en-US" dirty="0"/>
              <a:t>Choice of Law and Venue?</a:t>
            </a:r>
          </a:p>
          <a:p>
            <a:pPr lvl="1"/>
            <a:r>
              <a:rPr lang="en-US" dirty="0"/>
              <a:t>Attorney Fee Provisions</a:t>
            </a:r>
          </a:p>
          <a:p>
            <a:r>
              <a:rPr lang="en-US" sz="1600" dirty="0"/>
              <a:t>Terms and conditions that attract most attention during negotiations relate to liabilities, indemnities, liquidated damages, intellectual property, data </a:t>
            </a:r>
            <a:r>
              <a:rPr lang="en-US" sz="1600" dirty="0" smtClean="0"/>
              <a:t>protection, </a:t>
            </a:r>
            <a:r>
              <a:rPr lang="en-US" sz="1600" dirty="0"/>
              <a:t>and price. Yet those that have the greatest impact on success (or failure) are scope and goals, responsibilities of the parties, change </a:t>
            </a:r>
            <a:r>
              <a:rPr lang="en-US" sz="1600" dirty="0" smtClean="0"/>
              <a:t>management, </a:t>
            </a:r>
            <a:r>
              <a:rPr lang="en-US" sz="1600" dirty="0"/>
              <a:t>and communications and reporting. </a:t>
            </a:r>
          </a:p>
          <a:p>
            <a:pPr lvl="1"/>
            <a:r>
              <a:rPr lang="en-US" dirty="0"/>
              <a:t>Failure to engage </a:t>
            </a:r>
            <a:r>
              <a:rPr lang="en-US" dirty="0" smtClean="0"/>
              <a:t>stakeholders—people </a:t>
            </a:r>
            <a:r>
              <a:rPr lang="en-US" dirty="0"/>
              <a:t>or organizations on which success can depend and failure to engage and align them threatens results.</a:t>
            </a:r>
          </a:p>
        </p:txBody>
      </p:sp>
    </p:spTree>
    <p:extLst>
      <p:ext uri="{BB962C8B-B14F-4D97-AF65-F5344CB8AC3E}">
        <p14:creationId xmlns:p14="http://schemas.microsoft.com/office/powerpoint/2010/main" val="25623522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7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00000"/>
      </a:accent1>
      <a:accent2>
        <a:srgbClr val="C00000"/>
      </a:accent2>
      <a:accent3>
        <a:srgbClr val="E6B91E"/>
      </a:accent3>
      <a:accent4>
        <a:srgbClr val="E76618"/>
      </a:accent4>
      <a:accent5>
        <a:srgbClr val="FF0000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583</TotalTime>
  <Words>1105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Calisto MT</vt:lpstr>
      <vt:lpstr>Gill Sans MT</vt:lpstr>
      <vt:lpstr>Mukta Vaani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Definition of a Contract</vt:lpstr>
      <vt:lpstr>Contract Pitfalls Start with Sales Pitfalls</vt:lpstr>
      <vt:lpstr>Common Types of Contracts</vt:lpstr>
      <vt:lpstr>Sales Contracts Pre-Sale Tasks and Responsibilities</vt:lpstr>
      <vt:lpstr>Pre-Sale Tasks and Responsibilities (cont.)</vt:lpstr>
      <vt:lpstr>Agreement Does Not Match the Proposal</vt:lpstr>
      <vt:lpstr>Negotiation Pitfalls</vt:lpstr>
      <vt:lpstr>Affiliate Contracts</vt:lpstr>
      <vt:lpstr>Vendor Contracts</vt:lpstr>
      <vt:lpstr>Contract Pitfalls</vt:lpstr>
      <vt:lpstr>The Future of Contract Management</vt:lpstr>
      <vt:lpstr>Thank you.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written sales contract will help you andt he other party better understand the details of the agreement, while minimizing the chances of a dispute later on. Although all contracts may -- in fact should -- vary in order to accurately reflect the intent of the parties in particular circumstances, the following sales contract is a sample of what such contracts may look like. It is intended to be a starting point and a guide to help you and your attorney create a contract that includes all of the terms relevant to your business interactions.</dc:title>
  <dc:creator>Carolyn Callahan</dc:creator>
  <cp:lastModifiedBy>Madeleine Maccar</cp:lastModifiedBy>
  <cp:revision>40</cp:revision>
  <cp:lastPrinted>2018-09-28T18:54:08Z</cp:lastPrinted>
  <dcterms:created xsi:type="dcterms:W3CDTF">2018-07-24T19:12:20Z</dcterms:created>
  <dcterms:modified xsi:type="dcterms:W3CDTF">2018-10-05T21:43:24Z</dcterms:modified>
</cp:coreProperties>
</file>