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5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2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7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6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7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06FA-5F9F-4319-81B9-225672F709D7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6859-4092-4633-9B89-2CE3E345A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5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Global%20Events%20List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57734"/>
            <a:ext cx="4192227" cy="1299590"/>
          </a:xfrm>
          <a:prstGeom prst="rect">
            <a:avLst/>
          </a:prstGeom>
        </p:spPr>
      </p:pic>
      <p:sp>
        <p:nvSpPr>
          <p:cNvPr id="5" name="Title 6"/>
          <p:cNvSpPr txBox="1">
            <a:spLocks/>
          </p:cNvSpPr>
          <p:nvPr/>
        </p:nvSpPr>
        <p:spPr>
          <a:xfrm>
            <a:off x="723900" y="2000250"/>
            <a:ext cx="10515600" cy="2009775"/>
          </a:xfrm>
          <a:prstGeom prst="rect">
            <a:avLst/>
          </a:prstGeom>
          <a:effectLst>
            <a:outerShdw blurRad="25400" dist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cap="none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Adapting to </a:t>
            </a:r>
            <a: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/>
            </a:r>
            <a:b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</a:br>
            <a: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Client </a:t>
            </a:r>
            <a:r>
              <a:rPr lang="en-US" sz="5400" b="1" cap="none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Expectations &amp; </a:t>
            </a:r>
            <a: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/>
            </a:r>
            <a:b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</a:br>
            <a:r>
              <a:rPr lang="en-US" sz="5400" b="1" cap="none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Global </a:t>
            </a:r>
            <a:r>
              <a:rPr lang="en-US" sz="5400" b="1" cap="none" dirty="0"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Gill Sans MT" panose="020B0502020104020203" pitchFamily="34" charset="0"/>
                <a:cs typeface="Times New Roman" panose="02020603050405020304" pitchFamily="18" charset="0"/>
              </a:rPr>
              <a:t>Industry Standards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24799" y="5229225"/>
            <a:ext cx="4114801" cy="1477328"/>
          </a:xfrm>
          <a:prstGeom prst="rect">
            <a:avLst/>
          </a:prstGeom>
          <a:gradFill flip="none" rotWithShape="1">
            <a:gsLst>
              <a:gs pos="39875">
                <a:srgbClr val="FFFFFF"/>
              </a:gs>
              <a:gs pos="39750">
                <a:srgbClr val="FFFFFF"/>
              </a:gs>
              <a:gs pos="32000">
                <a:srgbClr val="FFFFFF"/>
              </a:gs>
              <a:gs pos="50000">
                <a:srgbClr val="FFFFFF"/>
              </a:gs>
              <a:gs pos="43000">
                <a:schemeClr val="bg1"/>
              </a:gs>
              <a:gs pos="97000">
                <a:srgbClr val="FA9093"/>
              </a:gs>
              <a:gs pos="72000">
                <a:schemeClr val="bg1">
                  <a:alpha val="80000"/>
                </a:schemeClr>
              </a:gs>
              <a:gs pos="0">
                <a:srgbClr val="FA9093"/>
              </a:gs>
            </a:gsLst>
            <a:path path="circle">
              <a:fillToRect l="100000" t="100000"/>
            </a:path>
            <a:tileRect r="-100000" b="-100000"/>
          </a:gradFill>
          <a:effectLst>
            <a:glow rad="63500">
              <a:schemeClr val="bg1">
                <a:lumMod val="50000"/>
                <a:lumOff val="50000"/>
                <a:alpha val="40000"/>
              </a:schemeClr>
            </a:glow>
            <a:outerShdw blurRad="50800" dist="12700" dir="5400000" algn="ctr" rotWithShape="0">
              <a:srgbClr val="000000">
                <a:alpha val="95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Presented by: </a:t>
            </a:r>
            <a:br>
              <a:rPr lang="en-US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Nadeem Ajaib of </a:t>
            </a:r>
            <a:r>
              <a:rPr lang="en-US" b="1" i="1" dirty="0" err="1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Icona</a:t>
            </a: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 Global, </a:t>
            </a:r>
            <a:b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Colin Devine of Devine's Worldwide, </a:t>
            </a:r>
            <a:b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Aditya Loomba of ECO Limos, and </a:t>
            </a:r>
            <a:b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</a:br>
            <a:r>
              <a:rPr lang="en-US" b="1" i="1" dirty="0" err="1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Ilpo</a:t>
            </a: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Mäkinen</a:t>
            </a:r>
            <a:r>
              <a:rPr lang="en-US" b="1" i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Gill Sans MT" panose="020B0502020104020203" pitchFamily="34" charset="0"/>
              </a:rPr>
              <a:t> of Limousine Service Ltd.</a:t>
            </a:r>
            <a:endParaRPr lang="en-US" b="1" i="1" dirty="0">
              <a:solidFill>
                <a:srgbClr val="00206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5977825"/>
            <a:ext cx="3293626" cy="7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69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65000"/>
              </a:schemeClr>
            </a:gs>
            <a:gs pos="0">
              <a:schemeClr val="bg1">
                <a:lumMod val="65000"/>
              </a:schemeClr>
            </a:gs>
            <a:gs pos="60000">
              <a:schemeClr val="bg1">
                <a:alpha val="40000"/>
              </a:schemeClr>
            </a:gs>
            <a:gs pos="33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67025" y="1952624"/>
            <a:ext cx="65532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Ways to Differentiate Your Service Locally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Enhance Perceived Value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Flexibility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Connecting Service Across Countries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Responsiveness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Seamless Service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Focusing on Bookings That Require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Complexity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Partnerships and Strategic Alliances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(Social, Community, Charity)</a:t>
            </a:r>
            <a:endParaRPr lang="en-US" sz="2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4626" y="382964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Adapting to Changing</a:t>
            </a:r>
            <a:br>
              <a:rPr lang="en-US" sz="48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Client Expectations</a:t>
            </a:r>
            <a:endParaRPr lang="en-US" sz="4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18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65000"/>
              </a:schemeClr>
            </a:gs>
            <a:gs pos="0">
              <a:schemeClr val="bg1">
                <a:lumMod val="65000"/>
              </a:schemeClr>
            </a:gs>
            <a:gs pos="60000">
              <a:schemeClr val="bg1">
                <a:alpha val="40000"/>
              </a:schemeClr>
            </a:gs>
            <a:gs pos="33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1323" y="1980843"/>
            <a:ext cx="628650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Model Affiliate?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(Inbound and Outbound)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 Levels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 and Referrals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 Fleet Challenges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19374" y="501134"/>
            <a:ext cx="70104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Differentiate Your Company to Cater to Affiliates</a:t>
            </a:r>
            <a:endParaRPr lang="en-US" sz="4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65000"/>
              </a:schemeClr>
            </a:gs>
            <a:gs pos="0">
              <a:schemeClr val="bg1">
                <a:lumMod val="65000"/>
              </a:schemeClr>
            </a:gs>
            <a:gs pos="60000">
              <a:schemeClr val="bg1">
                <a:alpha val="40000"/>
              </a:schemeClr>
            </a:gs>
            <a:gs pos="33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5586" y="1656814"/>
            <a:ext cx="65817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Best Way of Doing Things Regardless of the Market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err="1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GDPR</a:t>
            </a: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(Protecting and Storing info; Internal Processes)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 Levels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Wait Times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Cancelation Policies (Tied to Travel Policy)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Chauffeur Details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Billing Procedures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Rates, Operating Licenses, 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7899" y="120134"/>
            <a:ext cx="767715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6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Standardization</a:t>
            </a:r>
            <a:r>
              <a:rPr lang="en-US" sz="46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Expectations Industrywide </a:t>
            </a:r>
            <a:endParaRPr lang="en-US" sz="4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2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65000"/>
              </a:schemeClr>
            </a:gs>
            <a:gs pos="0">
              <a:schemeClr val="bg1">
                <a:lumMod val="65000"/>
              </a:schemeClr>
            </a:gs>
            <a:gs pos="60000">
              <a:schemeClr val="bg1">
                <a:alpha val="40000"/>
              </a:schemeClr>
            </a:gs>
            <a:gs pos="33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774" y="1208306"/>
            <a:ext cx="662940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Client Expectations and Providing Different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Levels of Security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Working with Outside Security for Clients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Benefits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Challenges)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 Chauffeur Companies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What Are They?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How Can We Learn from Them?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How Can We Benefit from Them?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2961" y="348734"/>
            <a:ext cx="2867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</a:t>
            </a:r>
            <a:endParaRPr lang="en-US" sz="4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1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65000"/>
              </a:schemeClr>
            </a:gs>
            <a:gs pos="0">
              <a:schemeClr val="bg1">
                <a:lumMod val="65000"/>
              </a:schemeClr>
            </a:gs>
            <a:gs pos="60000">
              <a:schemeClr val="bg1">
                <a:alpha val="40000"/>
              </a:schemeClr>
            </a:gs>
            <a:gs pos="33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199" y="1419224"/>
            <a:ext cx="671512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Building and Maintaining a Shareable </a:t>
            </a:r>
            <a:b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Global Events Calendar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Additional Opportunities With Existing Clients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Populated By the Industry, For the Industry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800" dirty="0" smtClean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rgbClr val="C00000"/>
                </a:solidFill>
                <a:hlinkClick r:id="rId2" action="ppaction://hlinkfile"/>
              </a:rPr>
              <a:t>Global Events List.xlsx</a:t>
            </a:r>
            <a:endParaRPr lang="en-US" sz="2800" b="1" dirty="0" smtClean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33699" y="624959"/>
            <a:ext cx="615315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6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Global Events Calendar</a:t>
            </a:r>
            <a:endParaRPr lang="en-US" sz="4600" dirty="0">
              <a:latin typeface="Garamond" panose="020204040303010108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72074" y="5752919"/>
            <a:ext cx="67151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7531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00807" y="1523903"/>
            <a:ext cx="8945218" cy="8092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 smtClean="0">
                <a:solidFill>
                  <a:srgbClr val="002060"/>
                </a:solidFill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Thank you for joining us!</a:t>
            </a:r>
            <a:endParaRPr lang="en-US" sz="5400" b="1" dirty="0">
              <a:solidFill>
                <a:srgbClr val="002060"/>
              </a:solidFill>
              <a:effectLst>
                <a:glow rad="63500">
                  <a:schemeClr val="bg1">
                    <a:alpha val="40000"/>
                  </a:schemeClr>
                </a:glow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8312" y="2571839"/>
            <a:ext cx="8179903" cy="2062103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65000"/>
                </a:schemeClr>
              </a:gs>
              <a:gs pos="60000">
                <a:schemeClr val="bg1">
                  <a:alpha val="30000"/>
                </a:schemeClr>
              </a:gs>
              <a:gs pos="33000">
                <a:schemeClr val="bg1"/>
              </a:gs>
            </a:gsLst>
            <a:path path="circle">
              <a:fillToRect l="100000" t="100000"/>
            </a:path>
          </a:gra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Gill Sans MT" panose="020B0502020104020203" pitchFamily="34" charset="0"/>
              </a:rPr>
              <a:t>You won’t want to miss our State of the Industry (sponsored by </a:t>
            </a:r>
            <a:r>
              <a:rPr lang="en-US" sz="3200" b="1" dirty="0" err="1">
                <a:solidFill>
                  <a:srgbClr val="002060"/>
                </a:solidFill>
                <a:latin typeface="Gill Sans MT" panose="020B0502020104020203" pitchFamily="34" charset="0"/>
              </a:rPr>
              <a:t>FASTTRAK</a:t>
            </a:r>
            <a:r>
              <a:rPr lang="en-US" sz="3200" b="1" dirty="0">
                <a:solidFill>
                  <a:srgbClr val="002060"/>
                </a:solidFill>
                <a:latin typeface="Gill Sans MT" panose="020B0502020104020203" pitchFamily="34" charset="0"/>
              </a:rPr>
              <a:t>) in Woodrow Wilson A. </a:t>
            </a:r>
            <a: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Hurry—it </a:t>
            </a:r>
            <a:r>
              <a:rPr lang="en-US" sz="3200" b="1" dirty="0">
                <a:solidFill>
                  <a:srgbClr val="002060"/>
                </a:solidFill>
                <a:latin typeface="Gill Sans MT" panose="020B0502020104020203" pitchFamily="34" charset="0"/>
              </a:rPr>
              <a:t>starts at 9:45!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5803739"/>
            <a:ext cx="4103327" cy="8822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033" y="5797798"/>
            <a:ext cx="1097617" cy="8881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54621" y="5428466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Education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67269" y="5428466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Coffee Sponsor</a:t>
            </a:r>
            <a:endParaRPr lang="en-US" b="1" i="1" dirty="0">
              <a:solidFill>
                <a:srgbClr val="002060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78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139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Calisto MT</vt:lpstr>
      <vt:lpstr>Garamond</vt:lpstr>
      <vt:lpstr>Gill Sans MT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Madeleine Maccar</dc:creator>
  <cp:lastModifiedBy>Madeleine Maccar</cp:lastModifiedBy>
  <cp:revision>15</cp:revision>
  <dcterms:created xsi:type="dcterms:W3CDTF">2018-10-04T22:52:40Z</dcterms:created>
  <dcterms:modified xsi:type="dcterms:W3CDTF">2018-10-05T21:57:53Z</dcterms:modified>
</cp:coreProperties>
</file>