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92" r:id="rId2"/>
    <p:sldId id="256" r:id="rId3"/>
    <p:sldId id="258" r:id="rId4"/>
    <p:sldId id="267" r:id="rId5"/>
    <p:sldId id="268" r:id="rId6"/>
    <p:sldId id="269" r:id="rId7"/>
    <p:sldId id="257" r:id="rId8"/>
    <p:sldId id="260" r:id="rId9"/>
    <p:sldId id="263" r:id="rId10"/>
    <p:sldId id="261" r:id="rId11"/>
    <p:sldId id="284" r:id="rId12"/>
    <p:sldId id="285" r:id="rId13"/>
    <p:sldId id="275" r:id="rId14"/>
    <p:sldId id="276" r:id="rId15"/>
    <p:sldId id="277" r:id="rId16"/>
    <p:sldId id="278" r:id="rId17"/>
    <p:sldId id="279" r:id="rId18"/>
    <p:sldId id="283" r:id="rId19"/>
    <p:sldId id="270" r:id="rId20"/>
    <p:sldId id="259" r:id="rId21"/>
    <p:sldId id="289" r:id="rId22"/>
    <p:sldId id="290" r:id="rId23"/>
    <p:sldId id="271" r:id="rId24"/>
    <p:sldId id="264" r:id="rId25"/>
    <p:sldId id="265" r:id="rId26"/>
    <p:sldId id="286" r:id="rId27"/>
    <p:sldId id="288" r:id="rId28"/>
    <p:sldId id="291" r:id="rId29"/>
    <p:sldId id="29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F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71" autoAdjust="0"/>
    <p:restoredTop sz="76899" autoAdjust="0"/>
  </p:normalViewPr>
  <p:slideViewPr>
    <p:cSldViewPr snapToGrid="0">
      <p:cViewPr varScale="1">
        <p:scale>
          <a:sx n="86" d="100"/>
          <a:sy n="86" d="100"/>
        </p:scale>
        <p:origin x="216" y="78"/>
      </p:cViewPr>
      <p:guideLst>
        <p:guide orient="horz" pos="2160"/>
        <p:guide pos="3840"/>
      </p:guideLst>
    </p:cSldViewPr>
  </p:slideViewPr>
  <p:notesTextViewPr>
    <p:cViewPr>
      <p:scale>
        <a:sx n="1" d="1"/>
        <a:sy n="1" d="1"/>
      </p:scale>
      <p:origin x="0" y="0"/>
    </p:cViewPr>
  </p:notesTextViewPr>
  <p:notesViewPr>
    <p:cSldViewPr snapToGrid="0">
      <p:cViewPr varScale="1">
        <p:scale>
          <a:sx n="62" d="100"/>
          <a:sy n="62" d="100"/>
        </p:scale>
        <p:origin x="2419"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4B2ED2-5216-4B93-9651-DB4FA9B10F16}" type="datetimeFigureOut">
              <a:rPr lang="en-US" smtClean="0"/>
              <a:t>10/5/2018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242D9B-1C35-4261-93D9-69F3A562042D}" type="slidenum">
              <a:rPr lang="en-US" smtClean="0"/>
              <a:t>‹#›</a:t>
            </a:fld>
            <a:endParaRPr lang="en-US" dirty="0"/>
          </a:p>
        </p:txBody>
      </p:sp>
    </p:spTree>
    <p:extLst>
      <p:ext uri="{BB962C8B-B14F-4D97-AF65-F5344CB8AC3E}">
        <p14:creationId xmlns:p14="http://schemas.microsoft.com/office/powerpoint/2010/main" val="1925940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42D9B-1C35-4261-93D9-69F3A562042D}" type="slidenum">
              <a:rPr lang="en-US" smtClean="0"/>
              <a:t>1</a:t>
            </a:fld>
            <a:endParaRPr lang="en-US" dirty="0"/>
          </a:p>
        </p:txBody>
      </p:sp>
    </p:spTree>
    <p:extLst>
      <p:ext uri="{BB962C8B-B14F-4D97-AF65-F5344CB8AC3E}">
        <p14:creationId xmlns:p14="http://schemas.microsoft.com/office/powerpoint/2010/main" val="1088992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r>
              <a:rPr lang="en-US" sz="1200" dirty="0"/>
              <a:t>KIM</a:t>
            </a:r>
          </a:p>
          <a:p>
            <a:endParaRPr lang="en-US" sz="1200" dirty="0"/>
          </a:p>
          <a:p>
            <a:r>
              <a:rPr lang="en-US" sz="1200" dirty="0"/>
              <a:t>One of the first thigs you must do to create a value</a:t>
            </a:r>
            <a:r>
              <a:rPr lang="en-US" sz="1200" baseline="0" dirty="0"/>
              <a:t> lead culture is to ask yourself </a:t>
            </a:r>
          </a:p>
          <a:p>
            <a:endParaRPr lang="en-US" sz="1200" baseline="0" dirty="0"/>
          </a:p>
          <a:p>
            <a:r>
              <a:rPr lang="en-US" sz="1200" baseline="0" dirty="0"/>
              <a:t>Are you a boss (manager) vs leader?</a:t>
            </a:r>
          </a:p>
          <a:p>
            <a:r>
              <a:rPr lang="en-US" sz="1200" baseline="0" dirty="0"/>
              <a:t>What is the difference?</a:t>
            </a:r>
          </a:p>
          <a:p>
            <a:endParaRPr lang="en-US" sz="1200" dirty="0"/>
          </a:p>
          <a:p>
            <a:r>
              <a:rPr lang="en-US" sz="1200" dirty="0"/>
              <a:t>	Boss/Managers – manage “tasks”</a:t>
            </a:r>
          </a:p>
          <a:p>
            <a:r>
              <a:rPr lang="en-US" sz="1200" dirty="0"/>
              <a:t>	Leaders are innovative – always looks for new idea and new ways to do things</a:t>
            </a:r>
          </a:p>
          <a:p>
            <a:r>
              <a:rPr lang="en-US" sz="1200" dirty="0"/>
              <a:t>	</a:t>
            </a:r>
          </a:p>
          <a:p>
            <a:r>
              <a:rPr lang="en-US" sz="1200" dirty="0"/>
              <a:t>Empowering all to lead</a:t>
            </a:r>
          </a:p>
          <a:p>
            <a:r>
              <a:rPr lang="en-US" sz="1200" dirty="0"/>
              <a:t>Barking orders does not equate to leadership</a:t>
            </a:r>
          </a:p>
          <a:p>
            <a:endParaRPr lang="en-US" dirty="0"/>
          </a:p>
        </p:txBody>
      </p:sp>
      <p:sp>
        <p:nvSpPr>
          <p:cNvPr id="4" name="Slide Number Placeholder 3"/>
          <p:cNvSpPr>
            <a:spLocks noGrp="1"/>
          </p:cNvSpPr>
          <p:nvPr>
            <p:ph type="sldNum" sz="quarter" idx="10"/>
          </p:nvPr>
        </p:nvSpPr>
        <p:spPr/>
        <p:txBody>
          <a:bodyPr/>
          <a:lstStyle/>
          <a:p>
            <a:fld id="{AC242D9B-1C35-4261-93D9-69F3A562042D}" type="slidenum">
              <a:rPr lang="en-US" smtClean="0"/>
              <a:t>10</a:t>
            </a:fld>
            <a:endParaRPr lang="en-US" dirty="0"/>
          </a:p>
        </p:txBody>
      </p:sp>
    </p:spTree>
    <p:extLst>
      <p:ext uri="{BB962C8B-B14F-4D97-AF65-F5344CB8AC3E}">
        <p14:creationId xmlns:p14="http://schemas.microsoft.com/office/powerpoint/2010/main" val="573432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Managers are…</a:t>
            </a:r>
          </a:p>
          <a:p>
            <a:endParaRPr lang="en-US" dirty="0"/>
          </a:p>
          <a:p>
            <a:r>
              <a:rPr lang="en-US" dirty="0"/>
              <a:t>*Task Focused</a:t>
            </a:r>
          </a:p>
          <a:p>
            <a:r>
              <a:rPr lang="en-US" dirty="0"/>
              <a:t>*We need to get things done  (Have</a:t>
            </a:r>
            <a:r>
              <a:rPr lang="en-US" baseline="0" dirty="0"/>
              <a:t> you ever said to yourself, “I can do better and quicker than one of my team so I will just do it?”</a:t>
            </a:r>
          </a:p>
          <a:p>
            <a:r>
              <a:rPr lang="en-US" baseline="0" dirty="0"/>
              <a:t>Be honest now  </a:t>
            </a:r>
            <a:r>
              <a:rPr lang="en-US" baseline="0" dirty="0">
                <a:sym typeface="Wingdings" panose="05000000000000000000" pitchFamily="2" charset="2"/>
              </a:rPr>
              <a:t></a:t>
            </a:r>
          </a:p>
          <a:p>
            <a:endParaRPr lang="en-US" dirty="0"/>
          </a:p>
          <a:p>
            <a:r>
              <a:rPr lang="en-US" dirty="0"/>
              <a:t>*Micro Manager – do you double</a:t>
            </a:r>
            <a:r>
              <a:rPr lang="en-US" baseline="0" dirty="0"/>
              <a:t> c</a:t>
            </a:r>
            <a:r>
              <a:rPr lang="en-US" dirty="0"/>
              <a:t>heck your teams</a:t>
            </a:r>
            <a:r>
              <a:rPr lang="en-US" baseline="0" dirty="0"/>
              <a:t> work or don’t allow them to take charge</a:t>
            </a:r>
            <a:endParaRPr lang="en-US" dirty="0"/>
          </a:p>
          <a:p>
            <a:endParaRPr lang="en-US" dirty="0"/>
          </a:p>
          <a:p>
            <a:r>
              <a:rPr lang="en-US" dirty="0"/>
              <a:t>*“In the weeds” –</a:t>
            </a:r>
            <a:r>
              <a:rPr lang="en-US" baseline="0" dirty="0"/>
              <a:t> are you so much in the weds doing the day to day that you are working IN your business and not ON your business?</a:t>
            </a:r>
            <a:endParaRPr lang="en-US" dirty="0"/>
          </a:p>
          <a:p>
            <a:endParaRPr lang="en-US" dirty="0"/>
          </a:p>
          <a:p>
            <a:r>
              <a:rPr lang="en-US" dirty="0"/>
              <a:t>*Management is doing things right BUT Leadership is YOU doing the right things</a:t>
            </a:r>
          </a:p>
          <a:p>
            <a:endParaRPr lang="en-US" dirty="0"/>
          </a:p>
          <a:p>
            <a:r>
              <a:rPr lang="en-US" dirty="0"/>
              <a:t>In our industry there are times when we all need to be “managers”  but</a:t>
            </a:r>
            <a:r>
              <a:rPr lang="en-US" baseline="0" dirty="0"/>
              <a:t> we challenge you to become LEADERS</a:t>
            </a:r>
          </a:p>
          <a:p>
            <a:endParaRPr lang="en-US" baseline="0" dirty="0"/>
          </a:p>
          <a:p>
            <a:r>
              <a:rPr lang="en-US" b="1" u="sng" baseline="0" dirty="0">
                <a:solidFill>
                  <a:srgbClr val="FF0000"/>
                </a:solidFill>
              </a:rPr>
              <a:t>Now let’s look at what is a Leader</a:t>
            </a:r>
          </a:p>
          <a:p>
            <a:endParaRPr lang="en-US" baseline="0" dirty="0"/>
          </a:p>
          <a:p>
            <a:r>
              <a:rPr lang="en-US" dirty="0"/>
              <a:t>Innovative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you are a leader it</a:t>
            </a:r>
            <a:r>
              <a:rPr lang="en-US" baseline="0" dirty="0"/>
              <a:t> s energizing your team</a:t>
            </a:r>
          </a:p>
          <a:p>
            <a:endParaRPr lang="en-US" dirty="0"/>
          </a:p>
          <a:p>
            <a:r>
              <a:rPr lang="en-US" dirty="0"/>
              <a:t>Always looking to do things better, different, not happy with status quo</a:t>
            </a:r>
          </a:p>
          <a:p>
            <a:endParaRPr lang="en-US" dirty="0"/>
          </a:p>
          <a:p>
            <a:r>
              <a:rPr lang="en-US" dirty="0"/>
              <a:t>Leadership has nothing to do with us but it is about the TEAM.  </a:t>
            </a:r>
          </a:p>
          <a:p>
            <a:endParaRPr lang="en-US" baseline="0" dirty="0"/>
          </a:p>
          <a:p>
            <a:r>
              <a:rPr lang="en-US" baseline="0" dirty="0"/>
              <a:t>Stretch them when appropriate.</a:t>
            </a:r>
          </a:p>
          <a:p>
            <a:endParaRPr lang="en-US" baseline="0" dirty="0"/>
          </a:p>
          <a:p>
            <a:r>
              <a:rPr lang="en-US" baseline="0" dirty="0"/>
              <a:t>Now I am sure some of you are sitting here saying BUT, I am a small operation and I have to cover dispatch, run trips or I just don’t have time.   I get it!   I was there too and in the beginning at BEST I would take the phones home and cover dispatch.   But as an owner I had to carve out tie to be a LEADER, invest in my team, set the right Value Led Culture, allow them to earn and grow.</a:t>
            </a:r>
          </a:p>
          <a:p>
            <a:endParaRPr lang="en-US" baseline="0" dirty="0"/>
          </a:p>
          <a:p>
            <a:r>
              <a:rPr lang="en-US" baseline="0" dirty="0"/>
              <a:t>It is not easy and it takes times but you can do it.  </a:t>
            </a:r>
          </a:p>
          <a:p>
            <a:endParaRPr lang="en-US" baseline="0" dirty="0"/>
          </a:p>
          <a:p>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C242D9B-1C35-4261-93D9-69F3A562042D}" type="slidenum">
              <a:rPr lang="en-US" smtClean="0"/>
              <a:t>11</a:t>
            </a:fld>
            <a:endParaRPr lang="en-US" dirty="0"/>
          </a:p>
        </p:txBody>
      </p:sp>
    </p:spTree>
    <p:extLst>
      <p:ext uri="{BB962C8B-B14F-4D97-AF65-F5344CB8AC3E}">
        <p14:creationId xmlns:p14="http://schemas.microsoft.com/office/powerpoint/2010/main" val="1468114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a:t>
            </a:r>
          </a:p>
          <a:p>
            <a:endParaRPr lang="en-US" dirty="0"/>
          </a:p>
          <a:p>
            <a:r>
              <a:rPr lang="en-US" dirty="0"/>
              <a:t>When you walk into the room your team stops</a:t>
            </a:r>
            <a:r>
              <a:rPr lang="en-US" baseline="0" dirty="0"/>
              <a:t> talking?</a:t>
            </a:r>
          </a:p>
          <a:p>
            <a:endParaRPr lang="en-US" baseline="0" dirty="0"/>
          </a:p>
          <a:p>
            <a:r>
              <a:rPr lang="en-US" baseline="0" dirty="0"/>
              <a:t>If you answer TRUE the sit down</a:t>
            </a:r>
          </a:p>
          <a:p>
            <a:endParaRPr lang="en-US" baseline="0" dirty="0"/>
          </a:p>
          <a:p>
            <a:r>
              <a:rPr lang="en-US" baseline="0" dirty="0"/>
              <a:t>BE TRUTHFUL </a:t>
            </a:r>
            <a:endParaRPr lang="en-US" dirty="0"/>
          </a:p>
        </p:txBody>
      </p:sp>
      <p:sp>
        <p:nvSpPr>
          <p:cNvPr id="4" name="Slide Number Placeholder 3"/>
          <p:cNvSpPr>
            <a:spLocks noGrp="1"/>
          </p:cNvSpPr>
          <p:nvPr>
            <p:ph type="sldNum" sz="quarter" idx="10"/>
          </p:nvPr>
        </p:nvSpPr>
        <p:spPr/>
        <p:txBody>
          <a:bodyPr/>
          <a:lstStyle/>
          <a:p>
            <a:fld id="{AC242D9B-1C35-4261-93D9-69F3A562042D}" type="slidenum">
              <a:rPr lang="en-US" smtClean="0"/>
              <a:t>13</a:t>
            </a:fld>
            <a:endParaRPr lang="en-US" dirty="0"/>
          </a:p>
        </p:txBody>
      </p:sp>
    </p:spTree>
    <p:extLst>
      <p:ext uri="{BB962C8B-B14F-4D97-AF65-F5344CB8AC3E}">
        <p14:creationId xmlns:p14="http://schemas.microsoft.com/office/powerpoint/2010/main" val="1398288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 </a:t>
            </a:r>
          </a:p>
          <a:p>
            <a:endParaRPr lang="en-US" dirty="0"/>
          </a:p>
          <a:p>
            <a:r>
              <a:rPr lang="en-US" dirty="0"/>
              <a:t>You do 60% of the talking in meetings?</a:t>
            </a:r>
          </a:p>
          <a:p>
            <a:endParaRPr lang="en-US" dirty="0"/>
          </a:p>
          <a:p>
            <a:r>
              <a:rPr lang="en-US" dirty="0"/>
              <a:t>If TRUE the sit down</a:t>
            </a:r>
          </a:p>
        </p:txBody>
      </p:sp>
      <p:sp>
        <p:nvSpPr>
          <p:cNvPr id="4" name="Slide Number Placeholder 3"/>
          <p:cNvSpPr>
            <a:spLocks noGrp="1"/>
          </p:cNvSpPr>
          <p:nvPr>
            <p:ph type="sldNum" sz="quarter" idx="10"/>
          </p:nvPr>
        </p:nvSpPr>
        <p:spPr/>
        <p:txBody>
          <a:bodyPr/>
          <a:lstStyle/>
          <a:p>
            <a:fld id="{AC242D9B-1C35-4261-93D9-69F3A562042D}" type="slidenum">
              <a:rPr lang="en-US" smtClean="0"/>
              <a:t>14</a:t>
            </a:fld>
            <a:endParaRPr lang="en-US" dirty="0"/>
          </a:p>
        </p:txBody>
      </p:sp>
    </p:spTree>
    <p:extLst>
      <p:ext uri="{BB962C8B-B14F-4D97-AF65-F5344CB8AC3E}">
        <p14:creationId xmlns:p14="http://schemas.microsoft.com/office/powerpoint/2010/main" val="2980876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meetings get off topic and take much longer than expected?   Or your 5 minute conversation with a team member turns into a 50 minute conversation.</a:t>
            </a:r>
          </a:p>
          <a:p>
            <a:endParaRPr lang="en-US" dirty="0"/>
          </a:p>
          <a:p>
            <a:r>
              <a:rPr lang="en-US" dirty="0"/>
              <a:t>IF TRUE, then sit down.</a:t>
            </a:r>
          </a:p>
          <a:p>
            <a:endParaRPr lang="en-US" dirty="0"/>
          </a:p>
        </p:txBody>
      </p:sp>
      <p:sp>
        <p:nvSpPr>
          <p:cNvPr id="4" name="Slide Number Placeholder 3"/>
          <p:cNvSpPr>
            <a:spLocks noGrp="1"/>
          </p:cNvSpPr>
          <p:nvPr>
            <p:ph type="sldNum" sz="quarter" idx="10"/>
          </p:nvPr>
        </p:nvSpPr>
        <p:spPr/>
        <p:txBody>
          <a:bodyPr/>
          <a:lstStyle/>
          <a:p>
            <a:fld id="{AC242D9B-1C35-4261-93D9-69F3A562042D}" type="slidenum">
              <a:rPr lang="en-US" smtClean="0"/>
              <a:t>15</a:t>
            </a:fld>
            <a:endParaRPr lang="en-US" dirty="0"/>
          </a:p>
        </p:txBody>
      </p:sp>
    </p:spTree>
    <p:extLst>
      <p:ext uri="{BB962C8B-B14F-4D97-AF65-F5344CB8AC3E}">
        <p14:creationId xmlns:p14="http://schemas.microsoft.com/office/powerpoint/2010/main" val="3098816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a:t>
            </a:r>
          </a:p>
          <a:p>
            <a:endParaRPr lang="en-US" dirty="0"/>
          </a:p>
          <a:p>
            <a:r>
              <a:rPr lang="en-US" dirty="0"/>
              <a:t>You</a:t>
            </a:r>
            <a:r>
              <a:rPr lang="en-US" baseline="0" dirty="0"/>
              <a:t> see the same problem multiple times with your team?</a:t>
            </a:r>
          </a:p>
          <a:p>
            <a:endParaRPr lang="en-US" baseline="0" dirty="0"/>
          </a:p>
          <a:p>
            <a:r>
              <a:rPr lang="en-US" baseline="0" dirty="0"/>
              <a:t>If YES then sit down.</a:t>
            </a:r>
            <a:endParaRPr lang="en-US" dirty="0"/>
          </a:p>
        </p:txBody>
      </p:sp>
      <p:sp>
        <p:nvSpPr>
          <p:cNvPr id="4" name="Slide Number Placeholder 3"/>
          <p:cNvSpPr>
            <a:spLocks noGrp="1"/>
          </p:cNvSpPr>
          <p:nvPr>
            <p:ph type="sldNum" sz="quarter" idx="10"/>
          </p:nvPr>
        </p:nvSpPr>
        <p:spPr/>
        <p:txBody>
          <a:bodyPr/>
          <a:lstStyle/>
          <a:p>
            <a:fld id="{AC242D9B-1C35-4261-93D9-69F3A562042D}" type="slidenum">
              <a:rPr lang="en-US" smtClean="0"/>
              <a:t>16</a:t>
            </a:fld>
            <a:endParaRPr lang="en-US" dirty="0"/>
          </a:p>
        </p:txBody>
      </p:sp>
    </p:spTree>
    <p:extLst>
      <p:ext uri="{BB962C8B-B14F-4D97-AF65-F5344CB8AC3E}">
        <p14:creationId xmlns:p14="http://schemas.microsoft.com/office/powerpoint/2010/main" val="3477764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Team members are NOT learning new things?  They are NOT thinking outside the box?</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If that answer is TRUE the</a:t>
            </a:r>
            <a:r>
              <a:rPr lang="en-US" baseline="0" dirty="0"/>
              <a:t> sit down.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Now let’s see who is standing.   Look around.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Kim &amp; Kristen will say let’s give them a HUGE ROUND of applause because they are clearly LEADERS and on a great path.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Your reward….(Kim to give out a lapel pin to each for them to wear it and when you see them around the show the next few days you need to get their biz cards and think about doing business with them.   Ask for tips.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Great job to all of you!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Now to all of you sitting….I am proud of you for recognizing that you have opportunities.  I personally was recently in a leadership class and I had to sit down as I realized I had gotten off track too.   Let these questions be a good baseline line guiding principle to help you truly achieve having a Values Led Company.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Here is a favorite quote of mine by someone that was pretty successful….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Read next slide – Steve Jobs quote.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Then Pass to Kristen</a:t>
            </a:r>
            <a:endParaRPr lang="en-US" dirty="0"/>
          </a:p>
          <a:p>
            <a:endParaRPr lang="en-US" dirty="0"/>
          </a:p>
        </p:txBody>
      </p:sp>
      <p:sp>
        <p:nvSpPr>
          <p:cNvPr id="4" name="Slide Number Placeholder 3"/>
          <p:cNvSpPr>
            <a:spLocks noGrp="1"/>
          </p:cNvSpPr>
          <p:nvPr>
            <p:ph type="sldNum" sz="quarter" idx="10"/>
          </p:nvPr>
        </p:nvSpPr>
        <p:spPr/>
        <p:txBody>
          <a:bodyPr/>
          <a:lstStyle/>
          <a:p>
            <a:fld id="{AC242D9B-1C35-4261-93D9-69F3A562042D}" type="slidenum">
              <a:rPr lang="en-US" smtClean="0"/>
              <a:t>17</a:t>
            </a:fld>
            <a:endParaRPr lang="en-US" dirty="0"/>
          </a:p>
        </p:txBody>
      </p:sp>
    </p:spTree>
    <p:extLst>
      <p:ext uri="{BB962C8B-B14F-4D97-AF65-F5344CB8AC3E}">
        <p14:creationId xmlns:p14="http://schemas.microsoft.com/office/powerpoint/2010/main" val="3214057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a:t>
            </a:r>
          </a:p>
          <a:p>
            <a:endParaRPr lang="en-US" dirty="0"/>
          </a:p>
          <a:p>
            <a:r>
              <a:rPr lang="en-US" baseline="0" dirty="0"/>
              <a:t>Read Quote – </a:t>
            </a:r>
          </a:p>
          <a:p>
            <a:endParaRPr lang="en-US" baseline="0" dirty="0"/>
          </a:p>
          <a:p>
            <a:r>
              <a:rPr lang="en-US" baseline="0" dirty="0"/>
              <a:t>Pretty powerful point and I think we all know that Steve Jobs lead Apple to things no one every thought could happen and clearly was a Value Led Leader.</a:t>
            </a:r>
          </a:p>
          <a:p>
            <a:endParaRPr lang="en-US" baseline="0" dirty="0"/>
          </a:p>
          <a:p>
            <a:r>
              <a:rPr lang="en-US" baseline="0" dirty="0"/>
              <a:t>Now let’s Take a little Assessment of our own.   Really be honest and think about in your current organization.</a:t>
            </a:r>
          </a:p>
        </p:txBody>
      </p:sp>
      <p:sp>
        <p:nvSpPr>
          <p:cNvPr id="4" name="Slide Number Placeholder 3"/>
          <p:cNvSpPr>
            <a:spLocks noGrp="1"/>
          </p:cNvSpPr>
          <p:nvPr>
            <p:ph type="sldNum" sz="quarter" idx="10"/>
          </p:nvPr>
        </p:nvSpPr>
        <p:spPr/>
        <p:txBody>
          <a:bodyPr/>
          <a:lstStyle/>
          <a:p>
            <a:fld id="{AC242D9B-1C35-4261-93D9-69F3A562042D}" type="slidenum">
              <a:rPr lang="en-US" smtClean="0"/>
              <a:t>18</a:t>
            </a:fld>
            <a:endParaRPr lang="en-US" dirty="0"/>
          </a:p>
        </p:txBody>
      </p:sp>
    </p:spTree>
    <p:extLst>
      <p:ext uri="{BB962C8B-B14F-4D97-AF65-F5344CB8AC3E}">
        <p14:creationId xmlns:p14="http://schemas.microsoft.com/office/powerpoint/2010/main" val="320550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Kristen </a:t>
            </a:r>
          </a:p>
          <a:p>
            <a:endParaRPr lang="en-US" baseline="0" dirty="0"/>
          </a:p>
          <a:p>
            <a:r>
              <a:rPr lang="en-US" baseline="0" dirty="0"/>
              <a:t>Will talk about the LMC Playbook </a:t>
            </a:r>
            <a:endParaRPr lang="en-US" dirty="0"/>
          </a:p>
        </p:txBody>
      </p:sp>
      <p:sp>
        <p:nvSpPr>
          <p:cNvPr id="4" name="Slide Number Placeholder 3"/>
          <p:cNvSpPr>
            <a:spLocks noGrp="1"/>
          </p:cNvSpPr>
          <p:nvPr>
            <p:ph type="sldNum" sz="quarter" idx="10"/>
          </p:nvPr>
        </p:nvSpPr>
        <p:spPr/>
        <p:txBody>
          <a:bodyPr/>
          <a:lstStyle/>
          <a:p>
            <a:fld id="{AC242D9B-1C35-4261-93D9-69F3A562042D}" type="slidenum">
              <a:rPr lang="en-US" smtClean="0"/>
              <a:t>19</a:t>
            </a:fld>
            <a:endParaRPr lang="en-US" dirty="0"/>
          </a:p>
        </p:txBody>
      </p:sp>
    </p:spTree>
    <p:extLst>
      <p:ext uri="{BB962C8B-B14F-4D97-AF65-F5344CB8AC3E}">
        <p14:creationId xmlns:p14="http://schemas.microsoft.com/office/powerpoint/2010/main" val="3190822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KRISTEN </a:t>
            </a:r>
          </a:p>
          <a:p>
            <a:endParaRPr lang="en-US" dirty="0"/>
          </a:p>
          <a:p>
            <a:r>
              <a:rPr lang="en-US" dirty="0"/>
              <a:t>She will show &amp; talk</a:t>
            </a:r>
            <a:r>
              <a:rPr lang="en-US" baseline="0" dirty="0"/>
              <a:t> about her LMC playbook</a:t>
            </a:r>
            <a:endParaRPr lang="en-US" dirty="0"/>
          </a:p>
        </p:txBody>
      </p:sp>
      <p:sp>
        <p:nvSpPr>
          <p:cNvPr id="4" name="Slide Number Placeholder 3"/>
          <p:cNvSpPr>
            <a:spLocks noGrp="1"/>
          </p:cNvSpPr>
          <p:nvPr>
            <p:ph type="sldNum" sz="quarter" idx="10"/>
          </p:nvPr>
        </p:nvSpPr>
        <p:spPr/>
        <p:txBody>
          <a:bodyPr/>
          <a:lstStyle/>
          <a:p>
            <a:fld id="{AC242D9B-1C35-4261-93D9-69F3A562042D}" type="slidenum">
              <a:rPr lang="en-US" smtClean="0"/>
              <a:t>20</a:t>
            </a:fld>
            <a:endParaRPr lang="en-US" dirty="0"/>
          </a:p>
        </p:txBody>
      </p:sp>
    </p:spTree>
    <p:extLst>
      <p:ext uri="{BB962C8B-B14F-4D97-AF65-F5344CB8AC3E}">
        <p14:creationId xmlns:p14="http://schemas.microsoft.com/office/powerpoint/2010/main" val="1782437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42D9B-1C35-4261-93D9-69F3A562042D}" type="slidenum">
              <a:rPr lang="en-US" smtClean="0"/>
              <a:t>2</a:t>
            </a:fld>
            <a:endParaRPr lang="en-US" dirty="0"/>
          </a:p>
        </p:txBody>
      </p:sp>
    </p:spTree>
    <p:extLst>
      <p:ext uri="{BB962C8B-B14F-4D97-AF65-F5344CB8AC3E}">
        <p14:creationId xmlns:p14="http://schemas.microsoft.com/office/powerpoint/2010/main" val="2067307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42D9B-1C35-4261-93D9-69F3A562042D}" type="slidenum">
              <a:rPr lang="en-US" smtClean="0"/>
              <a:t>22</a:t>
            </a:fld>
            <a:endParaRPr lang="en-US" dirty="0"/>
          </a:p>
        </p:txBody>
      </p:sp>
    </p:spTree>
    <p:extLst>
      <p:ext uri="{BB962C8B-B14F-4D97-AF65-F5344CB8AC3E}">
        <p14:creationId xmlns:p14="http://schemas.microsoft.com/office/powerpoint/2010/main" val="2507658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a:t>
            </a:r>
          </a:p>
          <a:p>
            <a:endParaRPr lang="en-US" dirty="0"/>
          </a:p>
          <a:p>
            <a:r>
              <a:rPr lang="en-US" dirty="0"/>
              <a:t>Review our mission statement &amp; explain how we use it every day in our company</a:t>
            </a:r>
          </a:p>
          <a:p>
            <a:endParaRPr lang="en-US" dirty="0"/>
          </a:p>
          <a:p>
            <a:r>
              <a:rPr lang="en-US" dirty="0"/>
              <a:t>*Visually</a:t>
            </a:r>
            <a:r>
              <a:rPr lang="en-US" baseline="0" dirty="0"/>
              <a:t> hanging everywhere</a:t>
            </a:r>
          </a:p>
          <a:p>
            <a:r>
              <a:rPr lang="en-US" baseline="0" dirty="0"/>
              <a:t>*Part of our orientation training from the beginning</a:t>
            </a:r>
          </a:p>
          <a:p>
            <a:r>
              <a:rPr lang="en-US" baseline="0" dirty="0"/>
              <a:t>*written into all our internal communications &amp; customer communications</a:t>
            </a:r>
          </a:p>
          <a:p>
            <a:endParaRPr lang="en-US" baseline="0" dirty="0"/>
          </a:p>
          <a:p>
            <a:r>
              <a:rPr lang="en-US" baseline="0" dirty="0"/>
              <a:t>But most importantly we LIVE IT everyday.  If we have a customer or even a team member issue our team leaders will say “does our resolution fit with our values?  Does it support our mission?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C242D9B-1C35-4261-93D9-69F3A562042D}" type="slidenum">
              <a:rPr lang="en-US" smtClean="0"/>
              <a:t>23</a:t>
            </a:fld>
            <a:endParaRPr lang="en-US" dirty="0"/>
          </a:p>
        </p:txBody>
      </p:sp>
    </p:spTree>
    <p:extLst>
      <p:ext uri="{BB962C8B-B14F-4D97-AF65-F5344CB8AC3E}">
        <p14:creationId xmlns:p14="http://schemas.microsoft.com/office/powerpoint/2010/main" val="3234098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 </a:t>
            </a:r>
          </a:p>
          <a:p>
            <a:endParaRPr lang="en-US" dirty="0"/>
          </a:p>
          <a:p>
            <a:r>
              <a:rPr lang="en-US" dirty="0"/>
              <a:t>Challenge the attendees to think of one change they can make immediately to take a significant step in the direction of becoming a values led leader</a:t>
            </a:r>
          </a:p>
          <a:p>
            <a:endParaRPr lang="en-US" dirty="0"/>
          </a:p>
          <a:p>
            <a:r>
              <a:rPr lang="en-US" dirty="0"/>
              <a:t>	Write it</a:t>
            </a:r>
            <a:r>
              <a:rPr lang="en-US" baseline="0" dirty="0"/>
              <a:t> down right now on a piece of paper or email it to yourself</a:t>
            </a:r>
          </a:p>
          <a:p>
            <a:endParaRPr lang="en-US" baseline="0" dirty="0"/>
          </a:p>
          <a:p>
            <a:endParaRPr lang="en-US" dirty="0"/>
          </a:p>
          <a:p>
            <a:r>
              <a:rPr lang="en-US" dirty="0"/>
              <a:t>If</a:t>
            </a:r>
            <a:r>
              <a:rPr lang="en-US" baseline="0" dirty="0"/>
              <a:t> time allows….</a:t>
            </a:r>
          </a:p>
          <a:p>
            <a:endParaRPr lang="en-US" baseline="0" dirty="0"/>
          </a:p>
          <a:p>
            <a:r>
              <a:rPr lang="en-US" baseline="0" dirty="0"/>
              <a:t>We will ask the group for 1-2 examples</a:t>
            </a:r>
            <a:r>
              <a:rPr lang="en-US" dirty="0"/>
              <a:t> </a:t>
            </a:r>
          </a:p>
          <a:p>
            <a:endParaRPr lang="en-US" dirty="0"/>
          </a:p>
        </p:txBody>
      </p:sp>
      <p:sp>
        <p:nvSpPr>
          <p:cNvPr id="4" name="Slide Number Placeholder 3"/>
          <p:cNvSpPr>
            <a:spLocks noGrp="1"/>
          </p:cNvSpPr>
          <p:nvPr>
            <p:ph type="sldNum" sz="quarter" idx="10"/>
          </p:nvPr>
        </p:nvSpPr>
        <p:spPr/>
        <p:txBody>
          <a:bodyPr/>
          <a:lstStyle/>
          <a:p>
            <a:fld id="{AC242D9B-1C35-4261-93D9-69F3A562042D}" type="slidenum">
              <a:rPr lang="en-US" smtClean="0"/>
              <a:t>24</a:t>
            </a:fld>
            <a:endParaRPr lang="en-US" dirty="0"/>
          </a:p>
        </p:txBody>
      </p:sp>
    </p:spTree>
    <p:extLst>
      <p:ext uri="{BB962C8B-B14F-4D97-AF65-F5344CB8AC3E}">
        <p14:creationId xmlns:p14="http://schemas.microsoft.com/office/powerpoint/2010/main" val="3367045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KRISTEN</a:t>
            </a:r>
          </a:p>
          <a:p>
            <a:endParaRPr lang="en-US" dirty="0"/>
          </a:p>
          <a:p>
            <a:r>
              <a:rPr lang="en-US" dirty="0"/>
              <a:t>We will hav</a:t>
            </a:r>
            <a:r>
              <a:rPr lang="en-US" baseline="0" dirty="0"/>
              <a:t>e a handout with take away of the various steps and end results</a:t>
            </a:r>
          </a:p>
        </p:txBody>
      </p:sp>
      <p:sp>
        <p:nvSpPr>
          <p:cNvPr id="4" name="Slide Number Placeholder 3"/>
          <p:cNvSpPr>
            <a:spLocks noGrp="1"/>
          </p:cNvSpPr>
          <p:nvPr>
            <p:ph type="sldNum" sz="quarter" idx="10"/>
          </p:nvPr>
        </p:nvSpPr>
        <p:spPr/>
        <p:txBody>
          <a:bodyPr/>
          <a:lstStyle/>
          <a:p>
            <a:fld id="{AC242D9B-1C35-4261-93D9-69F3A562042D}" type="slidenum">
              <a:rPr lang="en-US" smtClean="0"/>
              <a:t>25</a:t>
            </a:fld>
            <a:endParaRPr lang="en-US" dirty="0"/>
          </a:p>
        </p:txBody>
      </p:sp>
    </p:spTree>
    <p:extLst>
      <p:ext uri="{BB962C8B-B14F-4D97-AF65-F5344CB8AC3E}">
        <p14:creationId xmlns:p14="http://schemas.microsoft.com/office/powerpoint/2010/main" val="699377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KRISTEN </a:t>
            </a:r>
          </a:p>
          <a:p>
            <a:endParaRPr lang="en-US" baseline="0" dirty="0"/>
          </a:p>
          <a:p>
            <a:r>
              <a:rPr lang="en-US" baseline="0" dirty="0"/>
              <a:t>What did we learn today on this Values Led Journey (ask them)</a:t>
            </a:r>
          </a:p>
          <a:p>
            <a:endParaRPr lang="en-US" baseline="0" dirty="0"/>
          </a:p>
          <a:p>
            <a:r>
              <a:rPr lang="en-US" baseline="0" dirty="0"/>
              <a:t>#1 – we do not want to be VW</a:t>
            </a:r>
          </a:p>
          <a:p>
            <a:r>
              <a:rPr lang="en-US" baseline="0" dirty="0"/>
              <a:t>#2 – We know companies of all sizes can PROFIT and GROW by committing to a Values Led Culture</a:t>
            </a:r>
          </a:p>
          <a:p>
            <a:r>
              <a:rPr lang="en-US" baseline="0" dirty="0"/>
              <a:t>#3 – We learned how to identify what is the difference between being a Manager vs Leader</a:t>
            </a:r>
          </a:p>
          <a:p>
            <a:r>
              <a:rPr lang="en-US" baseline="0" dirty="0"/>
              <a:t>#4 – You each committed to ONE thing you are going to focus on first to make yourself a better leader </a:t>
            </a:r>
          </a:p>
          <a:p>
            <a:r>
              <a:rPr lang="en-US" baseline="0" dirty="0"/>
              <a:t>#5 – We shared two examples from within our industry of Mission Statements/Core Values/Playbooks that you can use to think about creating that vision for your company.</a:t>
            </a:r>
          </a:p>
          <a:p>
            <a:r>
              <a:rPr lang="en-US" baseline="0" dirty="0"/>
              <a:t>#6 – We gave you a first step guide to take back with you.  </a:t>
            </a:r>
          </a:p>
          <a:p>
            <a:r>
              <a:rPr lang="en-US" baseline="0" dirty="0"/>
              <a:t>#7 – We shared results and why it will benefit you, the pay off.</a:t>
            </a:r>
          </a:p>
          <a:p>
            <a:endParaRPr lang="en-US" baseline="0" dirty="0"/>
          </a:p>
          <a:p>
            <a:r>
              <a:rPr lang="en-US" baseline="0" dirty="0"/>
              <a:t>So that leaves us with Number 8</a:t>
            </a:r>
          </a:p>
          <a:p>
            <a:endParaRPr lang="en-US" baseline="0" dirty="0"/>
          </a:p>
          <a:p>
            <a:r>
              <a:rPr lang="en-US" baseline="0" dirty="0"/>
              <a:t>Kristen to say….Kim what is Number 8</a:t>
            </a:r>
          </a:p>
        </p:txBody>
      </p:sp>
      <p:sp>
        <p:nvSpPr>
          <p:cNvPr id="4" name="Slide Number Placeholder 3"/>
          <p:cNvSpPr>
            <a:spLocks noGrp="1"/>
          </p:cNvSpPr>
          <p:nvPr>
            <p:ph type="sldNum" sz="quarter" idx="10"/>
          </p:nvPr>
        </p:nvSpPr>
        <p:spPr/>
        <p:txBody>
          <a:bodyPr/>
          <a:lstStyle/>
          <a:p>
            <a:fld id="{AC242D9B-1C35-4261-93D9-69F3A562042D}" type="slidenum">
              <a:rPr lang="en-US" smtClean="0"/>
              <a:t>26</a:t>
            </a:fld>
            <a:endParaRPr lang="en-US" dirty="0"/>
          </a:p>
        </p:txBody>
      </p:sp>
    </p:spTree>
    <p:extLst>
      <p:ext uri="{BB962C8B-B14F-4D97-AF65-F5344CB8AC3E}">
        <p14:creationId xmlns:p14="http://schemas.microsoft.com/office/powerpoint/2010/main" val="976106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Kristen – wrap</a:t>
            </a:r>
            <a:r>
              <a:rPr lang="en-US" baseline="0" dirty="0"/>
              <a:t> up….</a:t>
            </a:r>
          </a:p>
          <a:p>
            <a:endParaRPr lang="en-US" baseline="0" dirty="0"/>
          </a:p>
          <a:p>
            <a:r>
              <a:rPr lang="en-US" baseline="0" dirty="0"/>
              <a:t>So that leaves us with #8</a:t>
            </a:r>
          </a:p>
          <a:p>
            <a:endParaRPr lang="en-US" baseline="0" dirty="0"/>
          </a:p>
          <a:p>
            <a:r>
              <a:rPr lang="en-US" baseline="0" dirty="0"/>
              <a:t>#8 is….If you want to move from Good to GREAT you have to make it to number 8!!!!!!</a:t>
            </a:r>
            <a:endParaRPr lang="en-US" dirty="0"/>
          </a:p>
          <a:p>
            <a:endParaRPr lang="en-US" dirty="0"/>
          </a:p>
        </p:txBody>
      </p:sp>
      <p:sp>
        <p:nvSpPr>
          <p:cNvPr id="4" name="Slide Number Placeholder 3"/>
          <p:cNvSpPr>
            <a:spLocks noGrp="1"/>
          </p:cNvSpPr>
          <p:nvPr>
            <p:ph type="sldNum" sz="quarter" idx="10"/>
          </p:nvPr>
        </p:nvSpPr>
        <p:spPr/>
        <p:txBody>
          <a:bodyPr/>
          <a:lstStyle/>
          <a:p>
            <a:fld id="{AC242D9B-1C35-4261-93D9-69F3A562042D}" type="slidenum">
              <a:rPr lang="en-US" smtClean="0"/>
              <a:t>27</a:t>
            </a:fld>
            <a:endParaRPr lang="en-US" dirty="0"/>
          </a:p>
        </p:txBody>
      </p:sp>
    </p:spTree>
    <p:extLst>
      <p:ext uri="{BB962C8B-B14F-4D97-AF65-F5344CB8AC3E}">
        <p14:creationId xmlns:p14="http://schemas.microsoft.com/office/powerpoint/2010/main" val="251693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Kristen</a:t>
            </a:r>
            <a:r>
              <a:rPr lang="en-US" baseline="0" dirty="0"/>
              <a:t> or Kim to say….</a:t>
            </a:r>
          </a:p>
          <a:p>
            <a:endParaRPr lang="en-US" baseline="0" dirty="0"/>
          </a:p>
          <a:p>
            <a:r>
              <a:rPr lang="en-US" dirty="0"/>
              <a:t>Thank you very much and please reach out to either of us with any follow up help or questions.</a:t>
            </a:r>
            <a:br>
              <a:rPr lang="en-US" dirty="0"/>
            </a:br>
            <a:r>
              <a:rPr lang="en-US" dirty="0"/>
              <a:t/>
            </a:r>
            <a:br>
              <a:rPr lang="en-US" dirty="0"/>
            </a:br>
            <a:r>
              <a:rPr lang="en-US" dirty="0"/>
              <a:t>Have Kristen’s Contact Info and logo here </a:t>
            </a:r>
            <a:br>
              <a:rPr lang="en-US" dirty="0"/>
            </a:br>
            <a:r>
              <a:rPr lang="en-US" dirty="0"/>
              <a:t/>
            </a:r>
            <a:br>
              <a:rPr lang="en-US" dirty="0"/>
            </a:br>
            <a:r>
              <a:rPr lang="en-US" dirty="0"/>
              <a:t>Have Kim’s info</a:t>
            </a:r>
          </a:p>
          <a:p>
            <a:endParaRPr lang="en-US" dirty="0"/>
          </a:p>
          <a:p>
            <a:r>
              <a:rPr lang="en-US" dirty="0"/>
              <a:t>Then say….</a:t>
            </a:r>
          </a:p>
          <a:p>
            <a:endParaRPr lang="en-US" dirty="0"/>
          </a:p>
          <a:p>
            <a:r>
              <a:rPr lang="en-US" dirty="0"/>
              <a:t>Now next Make sure you go</a:t>
            </a:r>
            <a:r>
              <a:rPr lang="en-US" baseline="0" dirty="0"/>
              <a:t> to the Key Note Session so you learn how t take this and turn it in to True Profits for your company.  </a:t>
            </a:r>
          </a:p>
          <a:p>
            <a:endParaRPr lang="en-US" baseline="0" dirty="0"/>
          </a:p>
          <a:p>
            <a:r>
              <a:rPr lang="en-US" baseline="0" dirty="0">
                <a:sym typeface="Wingdings" panose="05000000000000000000" pitchFamily="2" charset="2"/>
              </a:rPr>
              <a:t></a:t>
            </a:r>
          </a:p>
          <a:p>
            <a:endParaRPr lang="en-US" baseline="0" dirty="0">
              <a:sym typeface="Wingdings" panose="05000000000000000000" pitchFamily="2" charset="2"/>
            </a:endParaRPr>
          </a:p>
          <a:p>
            <a:r>
              <a:rPr lang="en-US" baseline="0" dirty="0">
                <a:sym typeface="Wingdings" panose="05000000000000000000" pitchFamily="2" charset="2"/>
              </a:rPr>
              <a:t>The End</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C242D9B-1C35-4261-93D9-69F3A562042D}" type="slidenum">
              <a:rPr lang="en-US" smtClean="0"/>
              <a:t>28</a:t>
            </a:fld>
            <a:endParaRPr lang="en-US" dirty="0"/>
          </a:p>
        </p:txBody>
      </p:sp>
    </p:spTree>
    <p:extLst>
      <p:ext uri="{BB962C8B-B14F-4D97-AF65-F5344CB8AC3E}">
        <p14:creationId xmlns:p14="http://schemas.microsoft.com/office/powerpoint/2010/main" val="3925765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42D9B-1C35-4261-93D9-69F3A562042D}" type="slidenum">
              <a:rPr lang="en-US" smtClean="0"/>
              <a:t>29</a:t>
            </a:fld>
            <a:endParaRPr lang="en-US" dirty="0"/>
          </a:p>
        </p:txBody>
      </p:sp>
    </p:spTree>
    <p:extLst>
      <p:ext uri="{BB962C8B-B14F-4D97-AF65-F5344CB8AC3E}">
        <p14:creationId xmlns:p14="http://schemas.microsoft.com/office/powerpoint/2010/main" val="1951525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KRISTEN </a:t>
            </a:r>
          </a:p>
          <a:p>
            <a:r>
              <a:rPr lang="en-US" dirty="0"/>
              <a:t>Review with VW ad about clean diesel and the campaign that brought the concept of clean diesel to the US</a:t>
            </a:r>
          </a:p>
        </p:txBody>
      </p:sp>
      <p:sp>
        <p:nvSpPr>
          <p:cNvPr id="4" name="Slide Number Placeholder 3"/>
          <p:cNvSpPr>
            <a:spLocks noGrp="1"/>
          </p:cNvSpPr>
          <p:nvPr>
            <p:ph type="sldNum" sz="quarter" idx="10"/>
          </p:nvPr>
        </p:nvSpPr>
        <p:spPr/>
        <p:txBody>
          <a:bodyPr/>
          <a:lstStyle/>
          <a:p>
            <a:fld id="{AC242D9B-1C35-4261-93D9-69F3A562042D}" type="slidenum">
              <a:rPr lang="en-US" smtClean="0"/>
              <a:t>3</a:t>
            </a:fld>
            <a:endParaRPr lang="en-US" dirty="0"/>
          </a:p>
        </p:txBody>
      </p:sp>
    </p:spTree>
    <p:extLst>
      <p:ext uri="{BB962C8B-B14F-4D97-AF65-F5344CB8AC3E}">
        <p14:creationId xmlns:p14="http://schemas.microsoft.com/office/powerpoint/2010/main" val="2897541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KRISTEN</a:t>
            </a:r>
          </a:p>
          <a:p>
            <a:r>
              <a:rPr lang="en-US" dirty="0"/>
              <a:t>-The company overcame being founded by Hitler</a:t>
            </a:r>
          </a:p>
          <a:p>
            <a:r>
              <a:rPr lang="en-US" dirty="0"/>
              <a:t>-They reinvented themselves after being known as the hippy car</a:t>
            </a:r>
          </a:p>
          <a:p>
            <a:r>
              <a:rPr lang="en-US" dirty="0"/>
              <a:t>-They made diesel clean</a:t>
            </a:r>
          </a:p>
          <a:p>
            <a:r>
              <a:rPr lang="en-US" dirty="0"/>
              <a:t>-They lied</a:t>
            </a:r>
          </a:p>
          <a:p>
            <a:r>
              <a:rPr lang="en-US" dirty="0"/>
              <a:t>-They lost a lot of money</a:t>
            </a:r>
          </a:p>
        </p:txBody>
      </p:sp>
      <p:sp>
        <p:nvSpPr>
          <p:cNvPr id="4" name="Slide Number Placeholder 3"/>
          <p:cNvSpPr>
            <a:spLocks noGrp="1"/>
          </p:cNvSpPr>
          <p:nvPr>
            <p:ph type="sldNum" sz="quarter" idx="10"/>
          </p:nvPr>
        </p:nvSpPr>
        <p:spPr/>
        <p:txBody>
          <a:bodyPr/>
          <a:lstStyle/>
          <a:p>
            <a:fld id="{AC242D9B-1C35-4261-93D9-69F3A562042D}" type="slidenum">
              <a:rPr lang="en-US" smtClean="0"/>
              <a:t>4</a:t>
            </a:fld>
            <a:endParaRPr lang="en-US" dirty="0"/>
          </a:p>
        </p:txBody>
      </p:sp>
    </p:spTree>
    <p:extLst>
      <p:ext uri="{BB962C8B-B14F-4D97-AF65-F5344CB8AC3E}">
        <p14:creationId xmlns:p14="http://schemas.microsoft.com/office/powerpoint/2010/main" val="2159375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KRISTEN</a:t>
            </a:r>
          </a:p>
          <a:p>
            <a:r>
              <a:rPr lang="en-US" dirty="0"/>
              <a:t>-review the pressure and the decision making that led to this corporate crime</a:t>
            </a:r>
          </a:p>
          <a:p>
            <a:r>
              <a:rPr lang="en-US" dirty="0"/>
              <a:t>-how the culture was to make things work at any cost</a:t>
            </a:r>
          </a:p>
          <a:p>
            <a:r>
              <a:rPr lang="en-US" dirty="0"/>
              <a:t>-review the actual cost</a:t>
            </a:r>
          </a:p>
        </p:txBody>
      </p:sp>
      <p:sp>
        <p:nvSpPr>
          <p:cNvPr id="4" name="Slide Number Placeholder 3"/>
          <p:cNvSpPr>
            <a:spLocks noGrp="1"/>
          </p:cNvSpPr>
          <p:nvPr>
            <p:ph type="sldNum" sz="quarter" idx="10"/>
          </p:nvPr>
        </p:nvSpPr>
        <p:spPr/>
        <p:txBody>
          <a:bodyPr/>
          <a:lstStyle/>
          <a:p>
            <a:fld id="{AC242D9B-1C35-4261-93D9-69F3A562042D}" type="slidenum">
              <a:rPr lang="en-US" smtClean="0"/>
              <a:t>5</a:t>
            </a:fld>
            <a:endParaRPr lang="en-US" dirty="0"/>
          </a:p>
        </p:txBody>
      </p:sp>
    </p:spTree>
    <p:extLst>
      <p:ext uri="{BB962C8B-B14F-4D97-AF65-F5344CB8AC3E}">
        <p14:creationId xmlns:p14="http://schemas.microsoft.com/office/powerpoint/2010/main" val="4128995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a:t>
            </a:r>
          </a:p>
          <a:p>
            <a:endParaRPr lang="en-US" dirty="0"/>
          </a:p>
          <a:p>
            <a:r>
              <a:rPr lang="en-US" dirty="0"/>
              <a:t>Now that was clearly an example of a company that headed</a:t>
            </a:r>
            <a:r>
              <a:rPr lang="en-US" baseline="0" dirty="0"/>
              <a:t> the wrong direction with misguided values.   </a:t>
            </a:r>
          </a:p>
          <a:p>
            <a:endParaRPr lang="en-US" baseline="0" dirty="0"/>
          </a:p>
          <a:p>
            <a:r>
              <a:rPr lang="en-US" baseline="0" dirty="0"/>
              <a:t>Let’s look at a few examples of companies that are vey successful with Value Led Leadership:</a:t>
            </a:r>
          </a:p>
          <a:p>
            <a:endParaRPr lang="en-US" baseline="0" dirty="0"/>
          </a:p>
          <a:p>
            <a:pPr marL="171450" indent="-171450">
              <a:buFont typeface="Arial" panose="020B0604020202020204" pitchFamily="34" charset="0"/>
              <a:buChar char="•"/>
            </a:pPr>
            <a:r>
              <a:rPr lang="en-US" baseline="0" dirty="0"/>
              <a:t>We will have 2-3 examples of companies from different industries.</a:t>
            </a:r>
          </a:p>
          <a:p>
            <a:pPr marL="171450" indent="-171450">
              <a:buFont typeface="Arial" panose="020B0604020202020204" pitchFamily="34" charset="0"/>
              <a:buChar char="•"/>
            </a:pPr>
            <a:r>
              <a:rPr lang="en-US" baseline="0" dirty="0"/>
              <a:t>Small Companies too</a:t>
            </a:r>
          </a:p>
          <a:p>
            <a:pPr marL="171450" indent="-171450">
              <a:buFont typeface="Arial" panose="020B0604020202020204" pitchFamily="34" charset="0"/>
              <a:buChar char="•"/>
            </a:pPr>
            <a:r>
              <a:rPr lang="en-US" baseline="0" dirty="0"/>
              <a:t>Female and male lead companies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Note:    I am still deciding on the final companies (Kim)</a:t>
            </a:r>
            <a:endParaRPr lang="en-US" dirty="0"/>
          </a:p>
          <a:p>
            <a:endParaRPr lang="en-US" dirty="0"/>
          </a:p>
          <a:p>
            <a:endParaRPr lang="en-US" dirty="0"/>
          </a:p>
          <a:p>
            <a:r>
              <a:rPr lang="en-US" dirty="0"/>
              <a:t>Mention: https://www.forbes.com/sites/brentgleeson/2017/03/10/how-values-based-leadership-transforms-organizational-cultures/#3ac6209d1fbd</a:t>
            </a:r>
          </a:p>
        </p:txBody>
      </p:sp>
      <p:sp>
        <p:nvSpPr>
          <p:cNvPr id="4" name="Slide Number Placeholder 3"/>
          <p:cNvSpPr>
            <a:spLocks noGrp="1"/>
          </p:cNvSpPr>
          <p:nvPr>
            <p:ph type="sldNum" sz="quarter" idx="10"/>
          </p:nvPr>
        </p:nvSpPr>
        <p:spPr/>
        <p:txBody>
          <a:bodyPr/>
          <a:lstStyle/>
          <a:p>
            <a:fld id="{AC242D9B-1C35-4261-93D9-69F3A562042D}" type="slidenum">
              <a:rPr lang="en-US" smtClean="0"/>
              <a:t>6</a:t>
            </a:fld>
            <a:endParaRPr lang="en-US" dirty="0"/>
          </a:p>
        </p:txBody>
      </p:sp>
    </p:spTree>
    <p:extLst>
      <p:ext uri="{BB962C8B-B14F-4D97-AF65-F5344CB8AC3E}">
        <p14:creationId xmlns:p14="http://schemas.microsoft.com/office/powerpoint/2010/main" val="3387434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KRISTEN</a:t>
            </a:r>
          </a:p>
          <a:p>
            <a:endParaRPr lang="en-US" dirty="0"/>
          </a:p>
          <a:p>
            <a:r>
              <a:rPr lang="en-US" dirty="0"/>
              <a:t>-Explain</a:t>
            </a:r>
            <a:r>
              <a:rPr lang="en-US" baseline="0" dirty="0"/>
              <a:t> what does the term Values-Led Leadership means </a:t>
            </a:r>
          </a:p>
          <a:p>
            <a:r>
              <a:rPr lang="en-US" baseline="0" dirty="0"/>
              <a:t>-Why it is important to an organization of any size.  5 team members to 100s.</a:t>
            </a:r>
          </a:p>
          <a:p>
            <a:r>
              <a:rPr lang="en-US" baseline="0" dirty="0"/>
              <a:t>-</a:t>
            </a:r>
            <a:endParaRPr lang="en-US" dirty="0"/>
          </a:p>
        </p:txBody>
      </p:sp>
      <p:sp>
        <p:nvSpPr>
          <p:cNvPr id="4" name="Slide Number Placeholder 3"/>
          <p:cNvSpPr>
            <a:spLocks noGrp="1"/>
          </p:cNvSpPr>
          <p:nvPr>
            <p:ph type="sldNum" sz="quarter" idx="10"/>
          </p:nvPr>
        </p:nvSpPr>
        <p:spPr/>
        <p:txBody>
          <a:bodyPr/>
          <a:lstStyle/>
          <a:p>
            <a:fld id="{AC242D9B-1C35-4261-93D9-69F3A562042D}" type="slidenum">
              <a:rPr lang="en-US" smtClean="0"/>
              <a:t>7</a:t>
            </a:fld>
            <a:endParaRPr lang="en-US" dirty="0"/>
          </a:p>
        </p:txBody>
      </p:sp>
    </p:spTree>
    <p:extLst>
      <p:ext uri="{BB962C8B-B14F-4D97-AF65-F5344CB8AC3E}">
        <p14:creationId xmlns:p14="http://schemas.microsoft.com/office/powerpoint/2010/main" val="422364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KRIISTEN</a:t>
            </a:r>
          </a:p>
          <a:p>
            <a:endParaRPr lang="en-US" dirty="0"/>
          </a:p>
          <a:p>
            <a:r>
              <a:rPr lang="en-US" dirty="0"/>
              <a:t>-why is that?</a:t>
            </a:r>
          </a:p>
          <a:p>
            <a:r>
              <a:rPr lang="en-US" dirty="0"/>
              <a:t>-what does it look like?</a:t>
            </a:r>
          </a:p>
          <a:p>
            <a:r>
              <a:rPr lang="en-US" dirty="0"/>
              <a:t>-what is the difference?</a:t>
            </a:r>
          </a:p>
        </p:txBody>
      </p:sp>
      <p:sp>
        <p:nvSpPr>
          <p:cNvPr id="4" name="Slide Number Placeholder 3"/>
          <p:cNvSpPr>
            <a:spLocks noGrp="1"/>
          </p:cNvSpPr>
          <p:nvPr>
            <p:ph type="sldNum" sz="quarter" idx="10"/>
          </p:nvPr>
        </p:nvSpPr>
        <p:spPr/>
        <p:txBody>
          <a:bodyPr/>
          <a:lstStyle/>
          <a:p>
            <a:fld id="{AC242D9B-1C35-4261-93D9-69F3A562042D}" type="slidenum">
              <a:rPr lang="en-US" smtClean="0"/>
              <a:t>8</a:t>
            </a:fld>
            <a:endParaRPr lang="en-US" dirty="0"/>
          </a:p>
        </p:txBody>
      </p:sp>
    </p:spTree>
    <p:extLst>
      <p:ext uri="{BB962C8B-B14F-4D97-AF65-F5344CB8AC3E}">
        <p14:creationId xmlns:p14="http://schemas.microsoft.com/office/powerpoint/2010/main" val="1265240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KRISTEN</a:t>
            </a:r>
          </a:p>
          <a:p>
            <a:endParaRPr lang="en-US" dirty="0"/>
          </a:p>
          <a:p>
            <a:endParaRPr lang="en-US" dirty="0"/>
          </a:p>
          <a:p>
            <a:r>
              <a:rPr lang="en-US" dirty="0"/>
              <a:t>Practical examples for chauffeured car</a:t>
            </a:r>
          </a:p>
          <a:p>
            <a:r>
              <a:rPr lang="en-US" dirty="0"/>
              <a:t>What is the payoff to you?  </a:t>
            </a:r>
          </a:p>
        </p:txBody>
      </p:sp>
      <p:sp>
        <p:nvSpPr>
          <p:cNvPr id="4" name="Slide Number Placeholder 3"/>
          <p:cNvSpPr>
            <a:spLocks noGrp="1"/>
          </p:cNvSpPr>
          <p:nvPr>
            <p:ph type="sldNum" sz="quarter" idx="10"/>
          </p:nvPr>
        </p:nvSpPr>
        <p:spPr/>
        <p:txBody>
          <a:bodyPr/>
          <a:lstStyle/>
          <a:p>
            <a:fld id="{AC242D9B-1C35-4261-93D9-69F3A562042D}" type="slidenum">
              <a:rPr lang="en-US" smtClean="0"/>
              <a:t>9</a:t>
            </a:fld>
            <a:endParaRPr lang="en-US" dirty="0"/>
          </a:p>
        </p:txBody>
      </p:sp>
    </p:spTree>
    <p:extLst>
      <p:ext uri="{BB962C8B-B14F-4D97-AF65-F5344CB8AC3E}">
        <p14:creationId xmlns:p14="http://schemas.microsoft.com/office/powerpoint/2010/main" val="1113317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BC5718-747E-4A77-8C61-B0CE809D20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8BDDADF-E751-437A-B5C2-96EFDF6C0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F69A40DE-F624-4204-B130-680F96C88DB1}"/>
              </a:ext>
            </a:extLst>
          </p:cNvPr>
          <p:cNvSpPr>
            <a:spLocks noGrp="1"/>
          </p:cNvSpPr>
          <p:nvPr>
            <p:ph type="dt" sz="half" idx="10"/>
          </p:nvPr>
        </p:nvSpPr>
        <p:spPr/>
        <p:txBody>
          <a:bodyPr/>
          <a:lstStyle/>
          <a:p>
            <a:fld id="{5CF3A160-BC04-4D17-B73B-A20BFF9615E6}" type="datetimeFigureOut">
              <a:rPr lang="en-US" smtClean="0"/>
              <a:t>10/5/2018</a:t>
            </a:fld>
            <a:endParaRPr lang="en-US" dirty="0"/>
          </a:p>
        </p:txBody>
      </p:sp>
      <p:sp>
        <p:nvSpPr>
          <p:cNvPr id="5" name="Footer Placeholder 4">
            <a:extLst>
              <a:ext uri="{FF2B5EF4-FFF2-40B4-BE49-F238E27FC236}">
                <a16:creationId xmlns="" xmlns:a16="http://schemas.microsoft.com/office/drawing/2014/main" id="{FEA46352-E0C7-4993-BA5C-E7BFA616FD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658A50C2-BDB4-4473-B2FE-942A79D1A484}"/>
              </a:ext>
            </a:extLst>
          </p:cNvPr>
          <p:cNvSpPr>
            <a:spLocks noGrp="1"/>
          </p:cNvSpPr>
          <p:nvPr>
            <p:ph type="sldNum" sz="quarter" idx="12"/>
          </p:nvPr>
        </p:nvSpPr>
        <p:spPr/>
        <p:txBody>
          <a:bodyPr/>
          <a:lstStyle/>
          <a:p>
            <a:fld id="{F9ACEE4E-9C34-48BC-ACB7-712172DB53D5}" type="slidenum">
              <a:rPr lang="en-US" smtClean="0"/>
              <a:t>‹#›</a:t>
            </a:fld>
            <a:endParaRPr lang="en-US" dirty="0"/>
          </a:p>
        </p:txBody>
      </p:sp>
    </p:spTree>
    <p:extLst>
      <p:ext uri="{BB962C8B-B14F-4D97-AF65-F5344CB8AC3E}">
        <p14:creationId xmlns:p14="http://schemas.microsoft.com/office/powerpoint/2010/main" val="409143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32AC9C-F4C0-4F6A-B073-DB7F6DBE49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AAC969C-3090-4FAB-8FEF-CA3FA6F02C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223478C-EA84-43FF-BFA1-2EA1B043CF65}"/>
              </a:ext>
            </a:extLst>
          </p:cNvPr>
          <p:cNvSpPr>
            <a:spLocks noGrp="1"/>
          </p:cNvSpPr>
          <p:nvPr>
            <p:ph type="dt" sz="half" idx="10"/>
          </p:nvPr>
        </p:nvSpPr>
        <p:spPr/>
        <p:txBody>
          <a:bodyPr/>
          <a:lstStyle/>
          <a:p>
            <a:fld id="{5CF3A160-BC04-4D17-B73B-A20BFF9615E6}" type="datetimeFigureOut">
              <a:rPr lang="en-US" smtClean="0"/>
              <a:t>10/5/2018</a:t>
            </a:fld>
            <a:endParaRPr lang="en-US" dirty="0"/>
          </a:p>
        </p:txBody>
      </p:sp>
      <p:sp>
        <p:nvSpPr>
          <p:cNvPr id="5" name="Footer Placeholder 4">
            <a:extLst>
              <a:ext uri="{FF2B5EF4-FFF2-40B4-BE49-F238E27FC236}">
                <a16:creationId xmlns="" xmlns:a16="http://schemas.microsoft.com/office/drawing/2014/main" id="{5FC2F5AE-10C4-419C-9CB7-7C7013F1A7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55AB7256-CEC2-4421-8DEA-43C2C521ED68}"/>
              </a:ext>
            </a:extLst>
          </p:cNvPr>
          <p:cNvSpPr>
            <a:spLocks noGrp="1"/>
          </p:cNvSpPr>
          <p:nvPr>
            <p:ph type="sldNum" sz="quarter" idx="12"/>
          </p:nvPr>
        </p:nvSpPr>
        <p:spPr/>
        <p:txBody>
          <a:bodyPr/>
          <a:lstStyle/>
          <a:p>
            <a:fld id="{F9ACEE4E-9C34-48BC-ACB7-712172DB53D5}" type="slidenum">
              <a:rPr lang="en-US" smtClean="0"/>
              <a:t>‹#›</a:t>
            </a:fld>
            <a:endParaRPr lang="en-US" dirty="0"/>
          </a:p>
        </p:txBody>
      </p:sp>
    </p:spTree>
    <p:extLst>
      <p:ext uri="{BB962C8B-B14F-4D97-AF65-F5344CB8AC3E}">
        <p14:creationId xmlns:p14="http://schemas.microsoft.com/office/powerpoint/2010/main" val="3602157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A72DF7F-2408-4407-B84E-1B27A4F0C3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1F187B5-73A5-4561-B57A-2A9724C318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3D5B40-9A88-40FB-833A-FA0E5CAAA3F7}"/>
              </a:ext>
            </a:extLst>
          </p:cNvPr>
          <p:cNvSpPr>
            <a:spLocks noGrp="1"/>
          </p:cNvSpPr>
          <p:nvPr>
            <p:ph type="dt" sz="half" idx="10"/>
          </p:nvPr>
        </p:nvSpPr>
        <p:spPr/>
        <p:txBody>
          <a:bodyPr/>
          <a:lstStyle/>
          <a:p>
            <a:fld id="{5CF3A160-BC04-4D17-B73B-A20BFF9615E6}" type="datetimeFigureOut">
              <a:rPr lang="en-US" smtClean="0"/>
              <a:t>10/5/2018</a:t>
            </a:fld>
            <a:endParaRPr lang="en-US" dirty="0"/>
          </a:p>
        </p:txBody>
      </p:sp>
      <p:sp>
        <p:nvSpPr>
          <p:cNvPr id="5" name="Footer Placeholder 4">
            <a:extLst>
              <a:ext uri="{FF2B5EF4-FFF2-40B4-BE49-F238E27FC236}">
                <a16:creationId xmlns="" xmlns:a16="http://schemas.microsoft.com/office/drawing/2014/main" id="{634BF93F-0DB5-4B47-8669-ED62DF3323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A200A69D-05BD-45E4-B52C-CDA431DA096D}"/>
              </a:ext>
            </a:extLst>
          </p:cNvPr>
          <p:cNvSpPr>
            <a:spLocks noGrp="1"/>
          </p:cNvSpPr>
          <p:nvPr>
            <p:ph type="sldNum" sz="quarter" idx="12"/>
          </p:nvPr>
        </p:nvSpPr>
        <p:spPr/>
        <p:txBody>
          <a:bodyPr/>
          <a:lstStyle/>
          <a:p>
            <a:fld id="{F9ACEE4E-9C34-48BC-ACB7-712172DB53D5}" type="slidenum">
              <a:rPr lang="en-US" smtClean="0"/>
              <a:t>‹#›</a:t>
            </a:fld>
            <a:endParaRPr lang="en-US" dirty="0"/>
          </a:p>
        </p:txBody>
      </p:sp>
    </p:spTree>
    <p:extLst>
      <p:ext uri="{BB962C8B-B14F-4D97-AF65-F5344CB8AC3E}">
        <p14:creationId xmlns:p14="http://schemas.microsoft.com/office/powerpoint/2010/main" val="3309056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7AC709-65EC-485A-B4C3-A00E86FF5F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6750671-E032-45D2-9990-04D51223B47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0F5F839-D260-4965-9683-281F6CBA2FF5}"/>
              </a:ext>
            </a:extLst>
          </p:cNvPr>
          <p:cNvSpPr>
            <a:spLocks noGrp="1"/>
          </p:cNvSpPr>
          <p:nvPr>
            <p:ph type="dt" sz="half" idx="10"/>
          </p:nvPr>
        </p:nvSpPr>
        <p:spPr/>
        <p:txBody>
          <a:bodyPr/>
          <a:lstStyle/>
          <a:p>
            <a:fld id="{5CF3A160-BC04-4D17-B73B-A20BFF9615E6}" type="datetimeFigureOut">
              <a:rPr lang="en-US" smtClean="0"/>
              <a:t>10/5/2018</a:t>
            </a:fld>
            <a:endParaRPr lang="en-US" dirty="0"/>
          </a:p>
        </p:txBody>
      </p:sp>
      <p:sp>
        <p:nvSpPr>
          <p:cNvPr id="5" name="Footer Placeholder 4">
            <a:extLst>
              <a:ext uri="{FF2B5EF4-FFF2-40B4-BE49-F238E27FC236}">
                <a16:creationId xmlns="" xmlns:a16="http://schemas.microsoft.com/office/drawing/2014/main" id="{A18BC638-2C94-4F44-B1C3-D08D68A654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0A117C4D-AF82-4D1B-9339-B4F716283386}"/>
              </a:ext>
            </a:extLst>
          </p:cNvPr>
          <p:cNvSpPr>
            <a:spLocks noGrp="1"/>
          </p:cNvSpPr>
          <p:nvPr>
            <p:ph type="sldNum" sz="quarter" idx="12"/>
          </p:nvPr>
        </p:nvSpPr>
        <p:spPr/>
        <p:txBody>
          <a:bodyPr/>
          <a:lstStyle/>
          <a:p>
            <a:fld id="{F9ACEE4E-9C34-48BC-ACB7-712172DB53D5}" type="slidenum">
              <a:rPr lang="en-US" smtClean="0"/>
              <a:t>‹#›</a:t>
            </a:fld>
            <a:endParaRPr lang="en-US" dirty="0"/>
          </a:p>
        </p:txBody>
      </p:sp>
    </p:spTree>
    <p:extLst>
      <p:ext uri="{BB962C8B-B14F-4D97-AF65-F5344CB8AC3E}">
        <p14:creationId xmlns:p14="http://schemas.microsoft.com/office/powerpoint/2010/main" val="50499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840813-D5C1-42DD-8FA2-79A8FE67A8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14C317D-ED1C-4EC2-8DC2-D870036D69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16919F5-3AAC-4236-A380-ABEB7043A4F5}"/>
              </a:ext>
            </a:extLst>
          </p:cNvPr>
          <p:cNvSpPr>
            <a:spLocks noGrp="1"/>
          </p:cNvSpPr>
          <p:nvPr>
            <p:ph type="dt" sz="half" idx="10"/>
          </p:nvPr>
        </p:nvSpPr>
        <p:spPr/>
        <p:txBody>
          <a:bodyPr/>
          <a:lstStyle/>
          <a:p>
            <a:fld id="{5CF3A160-BC04-4D17-B73B-A20BFF9615E6}" type="datetimeFigureOut">
              <a:rPr lang="en-US" smtClean="0"/>
              <a:t>10/5/2018</a:t>
            </a:fld>
            <a:endParaRPr lang="en-US" dirty="0"/>
          </a:p>
        </p:txBody>
      </p:sp>
      <p:sp>
        <p:nvSpPr>
          <p:cNvPr id="5" name="Footer Placeholder 4">
            <a:extLst>
              <a:ext uri="{FF2B5EF4-FFF2-40B4-BE49-F238E27FC236}">
                <a16:creationId xmlns="" xmlns:a16="http://schemas.microsoft.com/office/drawing/2014/main" id="{2ABE9E43-67A5-479E-A660-5A9656BEFB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D787CF9C-AB0D-4FA3-9763-94255D54C254}"/>
              </a:ext>
            </a:extLst>
          </p:cNvPr>
          <p:cNvSpPr>
            <a:spLocks noGrp="1"/>
          </p:cNvSpPr>
          <p:nvPr>
            <p:ph type="sldNum" sz="quarter" idx="12"/>
          </p:nvPr>
        </p:nvSpPr>
        <p:spPr/>
        <p:txBody>
          <a:bodyPr/>
          <a:lstStyle/>
          <a:p>
            <a:fld id="{F9ACEE4E-9C34-48BC-ACB7-712172DB53D5}" type="slidenum">
              <a:rPr lang="en-US" smtClean="0"/>
              <a:t>‹#›</a:t>
            </a:fld>
            <a:endParaRPr lang="en-US" dirty="0"/>
          </a:p>
        </p:txBody>
      </p:sp>
    </p:spTree>
    <p:extLst>
      <p:ext uri="{BB962C8B-B14F-4D97-AF65-F5344CB8AC3E}">
        <p14:creationId xmlns:p14="http://schemas.microsoft.com/office/powerpoint/2010/main" val="3615522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FEA006-B081-4D2E-AF86-E093321AD0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E82EB03-1D07-4C85-AAAE-98879AADE4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D8D43BE-1B04-4823-B232-740CF59D360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6F728F-E67D-406D-B43F-1DD28F38235D}"/>
              </a:ext>
            </a:extLst>
          </p:cNvPr>
          <p:cNvSpPr>
            <a:spLocks noGrp="1"/>
          </p:cNvSpPr>
          <p:nvPr>
            <p:ph type="dt" sz="half" idx="10"/>
          </p:nvPr>
        </p:nvSpPr>
        <p:spPr/>
        <p:txBody>
          <a:bodyPr/>
          <a:lstStyle/>
          <a:p>
            <a:fld id="{5CF3A160-BC04-4D17-B73B-A20BFF9615E6}" type="datetimeFigureOut">
              <a:rPr lang="en-US" smtClean="0"/>
              <a:t>10/5/2018</a:t>
            </a:fld>
            <a:endParaRPr lang="en-US" dirty="0"/>
          </a:p>
        </p:txBody>
      </p:sp>
      <p:sp>
        <p:nvSpPr>
          <p:cNvPr id="6" name="Footer Placeholder 5">
            <a:extLst>
              <a:ext uri="{FF2B5EF4-FFF2-40B4-BE49-F238E27FC236}">
                <a16:creationId xmlns="" xmlns:a16="http://schemas.microsoft.com/office/drawing/2014/main" id="{D2C34111-FD51-4D28-AA33-66C370FD9A8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665A711C-2B9F-490E-B96D-3954E19B5F0F}"/>
              </a:ext>
            </a:extLst>
          </p:cNvPr>
          <p:cNvSpPr>
            <a:spLocks noGrp="1"/>
          </p:cNvSpPr>
          <p:nvPr>
            <p:ph type="sldNum" sz="quarter" idx="12"/>
          </p:nvPr>
        </p:nvSpPr>
        <p:spPr/>
        <p:txBody>
          <a:bodyPr/>
          <a:lstStyle/>
          <a:p>
            <a:fld id="{F9ACEE4E-9C34-48BC-ACB7-712172DB53D5}" type="slidenum">
              <a:rPr lang="en-US" smtClean="0"/>
              <a:t>‹#›</a:t>
            </a:fld>
            <a:endParaRPr lang="en-US" dirty="0"/>
          </a:p>
        </p:txBody>
      </p:sp>
    </p:spTree>
    <p:extLst>
      <p:ext uri="{BB962C8B-B14F-4D97-AF65-F5344CB8AC3E}">
        <p14:creationId xmlns:p14="http://schemas.microsoft.com/office/powerpoint/2010/main" val="2147184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615BE7-C34B-41B6-9816-50027050E9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EBC50A6-C2E5-4187-8ED5-4B44DFCF3A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11DC61A-EE48-4B73-8ECA-DE2FA59F5B3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4067997-41DA-40BA-A354-643ACC448E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A86509EB-9367-49C6-AECE-81702C6CBA2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CBDEEC8-641D-4B6B-A9DD-ED457B804B8B}"/>
              </a:ext>
            </a:extLst>
          </p:cNvPr>
          <p:cNvSpPr>
            <a:spLocks noGrp="1"/>
          </p:cNvSpPr>
          <p:nvPr>
            <p:ph type="dt" sz="half" idx="10"/>
          </p:nvPr>
        </p:nvSpPr>
        <p:spPr/>
        <p:txBody>
          <a:bodyPr/>
          <a:lstStyle/>
          <a:p>
            <a:fld id="{5CF3A160-BC04-4D17-B73B-A20BFF9615E6}" type="datetimeFigureOut">
              <a:rPr lang="en-US" smtClean="0"/>
              <a:t>10/5/2018</a:t>
            </a:fld>
            <a:endParaRPr lang="en-US" dirty="0"/>
          </a:p>
        </p:txBody>
      </p:sp>
      <p:sp>
        <p:nvSpPr>
          <p:cNvPr id="8" name="Footer Placeholder 7">
            <a:extLst>
              <a:ext uri="{FF2B5EF4-FFF2-40B4-BE49-F238E27FC236}">
                <a16:creationId xmlns="" xmlns:a16="http://schemas.microsoft.com/office/drawing/2014/main" id="{78B57FE3-6B4A-49AB-875D-959EAF99FC1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B0A03C82-835E-4ED9-AA97-794D9068F111}"/>
              </a:ext>
            </a:extLst>
          </p:cNvPr>
          <p:cNvSpPr>
            <a:spLocks noGrp="1"/>
          </p:cNvSpPr>
          <p:nvPr>
            <p:ph type="sldNum" sz="quarter" idx="12"/>
          </p:nvPr>
        </p:nvSpPr>
        <p:spPr/>
        <p:txBody>
          <a:bodyPr/>
          <a:lstStyle/>
          <a:p>
            <a:fld id="{F9ACEE4E-9C34-48BC-ACB7-712172DB53D5}" type="slidenum">
              <a:rPr lang="en-US" smtClean="0"/>
              <a:t>‹#›</a:t>
            </a:fld>
            <a:endParaRPr lang="en-US" dirty="0"/>
          </a:p>
        </p:txBody>
      </p:sp>
    </p:spTree>
    <p:extLst>
      <p:ext uri="{BB962C8B-B14F-4D97-AF65-F5344CB8AC3E}">
        <p14:creationId xmlns:p14="http://schemas.microsoft.com/office/powerpoint/2010/main" val="3690158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436BF9-7854-4A45-BD5C-60B112E307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12D6635-B667-4682-BC7E-F6E3F7F22504}"/>
              </a:ext>
            </a:extLst>
          </p:cNvPr>
          <p:cNvSpPr>
            <a:spLocks noGrp="1"/>
          </p:cNvSpPr>
          <p:nvPr>
            <p:ph type="dt" sz="half" idx="10"/>
          </p:nvPr>
        </p:nvSpPr>
        <p:spPr/>
        <p:txBody>
          <a:bodyPr/>
          <a:lstStyle/>
          <a:p>
            <a:fld id="{5CF3A160-BC04-4D17-B73B-A20BFF9615E6}" type="datetimeFigureOut">
              <a:rPr lang="en-US" smtClean="0"/>
              <a:t>10/5/2018</a:t>
            </a:fld>
            <a:endParaRPr lang="en-US" dirty="0"/>
          </a:p>
        </p:txBody>
      </p:sp>
      <p:sp>
        <p:nvSpPr>
          <p:cNvPr id="4" name="Footer Placeholder 3">
            <a:extLst>
              <a:ext uri="{FF2B5EF4-FFF2-40B4-BE49-F238E27FC236}">
                <a16:creationId xmlns="" xmlns:a16="http://schemas.microsoft.com/office/drawing/2014/main" id="{4BCAD14B-D92F-4A59-ADC2-DFCE4ECB7FD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4E016C3A-9A6C-4DEA-A5EE-1BDB7117BAEC}"/>
              </a:ext>
            </a:extLst>
          </p:cNvPr>
          <p:cNvSpPr>
            <a:spLocks noGrp="1"/>
          </p:cNvSpPr>
          <p:nvPr>
            <p:ph type="sldNum" sz="quarter" idx="12"/>
          </p:nvPr>
        </p:nvSpPr>
        <p:spPr/>
        <p:txBody>
          <a:bodyPr/>
          <a:lstStyle/>
          <a:p>
            <a:fld id="{F9ACEE4E-9C34-48BC-ACB7-712172DB53D5}" type="slidenum">
              <a:rPr lang="en-US" smtClean="0"/>
              <a:t>‹#›</a:t>
            </a:fld>
            <a:endParaRPr lang="en-US" dirty="0"/>
          </a:p>
        </p:txBody>
      </p:sp>
    </p:spTree>
    <p:extLst>
      <p:ext uri="{BB962C8B-B14F-4D97-AF65-F5344CB8AC3E}">
        <p14:creationId xmlns:p14="http://schemas.microsoft.com/office/powerpoint/2010/main" val="2077033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D58284F-D62F-4015-8CEE-A31E76D44CD0}"/>
              </a:ext>
            </a:extLst>
          </p:cNvPr>
          <p:cNvSpPr>
            <a:spLocks noGrp="1"/>
          </p:cNvSpPr>
          <p:nvPr>
            <p:ph type="dt" sz="half" idx="10"/>
          </p:nvPr>
        </p:nvSpPr>
        <p:spPr/>
        <p:txBody>
          <a:bodyPr/>
          <a:lstStyle/>
          <a:p>
            <a:fld id="{5CF3A160-BC04-4D17-B73B-A20BFF9615E6}" type="datetimeFigureOut">
              <a:rPr lang="en-US" smtClean="0"/>
              <a:t>10/5/2018</a:t>
            </a:fld>
            <a:endParaRPr lang="en-US" dirty="0"/>
          </a:p>
        </p:txBody>
      </p:sp>
      <p:sp>
        <p:nvSpPr>
          <p:cNvPr id="3" name="Footer Placeholder 2">
            <a:extLst>
              <a:ext uri="{FF2B5EF4-FFF2-40B4-BE49-F238E27FC236}">
                <a16:creationId xmlns="" xmlns:a16="http://schemas.microsoft.com/office/drawing/2014/main" id="{E76768B0-F50C-4A5C-98F1-A4998D36746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8869BCF9-2DAE-49FD-BDE8-41C3FC1BF01A}"/>
              </a:ext>
            </a:extLst>
          </p:cNvPr>
          <p:cNvSpPr>
            <a:spLocks noGrp="1"/>
          </p:cNvSpPr>
          <p:nvPr>
            <p:ph type="sldNum" sz="quarter" idx="12"/>
          </p:nvPr>
        </p:nvSpPr>
        <p:spPr/>
        <p:txBody>
          <a:bodyPr/>
          <a:lstStyle/>
          <a:p>
            <a:fld id="{F9ACEE4E-9C34-48BC-ACB7-712172DB53D5}" type="slidenum">
              <a:rPr lang="en-US" smtClean="0"/>
              <a:t>‹#›</a:t>
            </a:fld>
            <a:endParaRPr lang="en-US" dirty="0"/>
          </a:p>
        </p:txBody>
      </p:sp>
    </p:spTree>
    <p:extLst>
      <p:ext uri="{BB962C8B-B14F-4D97-AF65-F5344CB8AC3E}">
        <p14:creationId xmlns:p14="http://schemas.microsoft.com/office/powerpoint/2010/main" val="2042599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969C2F-5AAA-4055-B3B2-018E03E8DB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1950A96-501C-40DB-9697-236E07F197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2EF6C47-2932-4815-80B0-CE7E08E30A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F9A259F-AF33-432B-A5C7-10BAEF5C05E2}"/>
              </a:ext>
            </a:extLst>
          </p:cNvPr>
          <p:cNvSpPr>
            <a:spLocks noGrp="1"/>
          </p:cNvSpPr>
          <p:nvPr>
            <p:ph type="dt" sz="half" idx="10"/>
          </p:nvPr>
        </p:nvSpPr>
        <p:spPr/>
        <p:txBody>
          <a:bodyPr/>
          <a:lstStyle/>
          <a:p>
            <a:fld id="{5CF3A160-BC04-4D17-B73B-A20BFF9615E6}" type="datetimeFigureOut">
              <a:rPr lang="en-US" smtClean="0"/>
              <a:t>10/5/2018</a:t>
            </a:fld>
            <a:endParaRPr lang="en-US" dirty="0"/>
          </a:p>
        </p:txBody>
      </p:sp>
      <p:sp>
        <p:nvSpPr>
          <p:cNvPr id="6" name="Footer Placeholder 5">
            <a:extLst>
              <a:ext uri="{FF2B5EF4-FFF2-40B4-BE49-F238E27FC236}">
                <a16:creationId xmlns="" xmlns:a16="http://schemas.microsoft.com/office/drawing/2014/main" id="{70C9CFC0-ED94-4C1A-8177-1541200A118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888D9169-2FF7-4C4D-9BD3-519B710C84F6}"/>
              </a:ext>
            </a:extLst>
          </p:cNvPr>
          <p:cNvSpPr>
            <a:spLocks noGrp="1"/>
          </p:cNvSpPr>
          <p:nvPr>
            <p:ph type="sldNum" sz="quarter" idx="12"/>
          </p:nvPr>
        </p:nvSpPr>
        <p:spPr/>
        <p:txBody>
          <a:bodyPr/>
          <a:lstStyle/>
          <a:p>
            <a:fld id="{F9ACEE4E-9C34-48BC-ACB7-712172DB53D5}" type="slidenum">
              <a:rPr lang="en-US" smtClean="0"/>
              <a:t>‹#›</a:t>
            </a:fld>
            <a:endParaRPr lang="en-US" dirty="0"/>
          </a:p>
        </p:txBody>
      </p:sp>
    </p:spTree>
    <p:extLst>
      <p:ext uri="{BB962C8B-B14F-4D97-AF65-F5344CB8AC3E}">
        <p14:creationId xmlns:p14="http://schemas.microsoft.com/office/powerpoint/2010/main" val="2304814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C9F50D-3354-49F3-8BE3-B883F17940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95B710D-9067-4812-919D-0121278C5C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ED1DF421-48BB-4928-8BD0-3EC4571C35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32CBC2E9-4491-479A-840A-C6580DFC48C6}"/>
              </a:ext>
            </a:extLst>
          </p:cNvPr>
          <p:cNvSpPr>
            <a:spLocks noGrp="1"/>
          </p:cNvSpPr>
          <p:nvPr>
            <p:ph type="dt" sz="half" idx="10"/>
          </p:nvPr>
        </p:nvSpPr>
        <p:spPr/>
        <p:txBody>
          <a:bodyPr/>
          <a:lstStyle/>
          <a:p>
            <a:fld id="{5CF3A160-BC04-4D17-B73B-A20BFF9615E6}" type="datetimeFigureOut">
              <a:rPr lang="en-US" smtClean="0"/>
              <a:t>10/5/2018</a:t>
            </a:fld>
            <a:endParaRPr lang="en-US" dirty="0"/>
          </a:p>
        </p:txBody>
      </p:sp>
      <p:sp>
        <p:nvSpPr>
          <p:cNvPr id="6" name="Footer Placeholder 5">
            <a:extLst>
              <a:ext uri="{FF2B5EF4-FFF2-40B4-BE49-F238E27FC236}">
                <a16:creationId xmlns="" xmlns:a16="http://schemas.microsoft.com/office/drawing/2014/main" id="{FACCD7FB-EBE4-4EA7-9E36-7521EEAB11F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03343EA5-3766-4595-9DDB-CD5F23DC371E}"/>
              </a:ext>
            </a:extLst>
          </p:cNvPr>
          <p:cNvSpPr>
            <a:spLocks noGrp="1"/>
          </p:cNvSpPr>
          <p:nvPr>
            <p:ph type="sldNum" sz="quarter" idx="12"/>
          </p:nvPr>
        </p:nvSpPr>
        <p:spPr/>
        <p:txBody>
          <a:bodyPr/>
          <a:lstStyle/>
          <a:p>
            <a:fld id="{F9ACEE4E-9C34-48BC-ACB7-712172DB53D5}" type="slidenum">
              <a:rPr lang="en-US" smtClean="0"/>
              <a:t>‹#›</a:t>
            </a:fld>
            <a:endParaRPr lang="en-US" dirty="0"/>
          </a:p>
        </p:txBody>
      </p:sp>
    </p:spTree>
    <p:extLst>
      <p:ext uri="{BB962C8B-B14F-4D97-AF65-F5344CB8AC3E}">
        <p14:creationId xmlns:p14="http://schemas.microsoft.com/office/powerpoint/2010/main" val="471806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C0BE723-ACA1-425A-A42B-5B0B01ED49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6C5BA24-5C11-4DEB-998F-A85A78BBD6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E4DF6F0-9E7A-4075-A84B-B8329F879F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F3A160-BC04-4D17-B73B-A20BFF9615E6}" type="datetimeFigureOut">
              <a:rPr lang="en-US" smtClean="0"/>
              <a:t>10/5/2018</a:t>
            </a:fld>
            <a:endParaRPr lang="en-US" dirty="0"/>
          </a:p>
        </p:txBody>
      </p:sp>
      <p:sp>
        <p:nvSpPr>
          <p:cNvPr id="5" name="Footer Placeholder 4">
            <a:extLst>
              <a:ext uri="{FF2B5EF4-FFF2-40B4-BE49-F238E27FC236}">
                <a16:creationId xmlns="" xmlns:a16="http://schemas.microsoft.com/office/drawing/2014/main" id="{3B4B1633-C910-4F4E-9B37-A81F995442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D9D9F8CB-FCF2-4BB1-89E9-4B2810EA99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ACEE4E-9C34-48BC-ACB7-712172DB53D5}" type="slidenum">
              <a:rPr lang="en-US" smtClean="0"/>
              <a:t>‹#›</a:t>
            </a:fld>
            <a:endParaRPr lang="en-US" dirty="0"/>
          </a:p>
        </p:txBody>
      </p:sp>
    </p:spTree>
    <p:extLst>
      <p:ext uri="{BB962C8B-B14F-4D97-AF65-F5344CB8AC3E}">
        <p14:creationId xmlns:p14="http://schemas.microsoft.com/office/powerpoint/2010/main" val="1599322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_D7466152.sv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_DB3B7483.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_DC628F6E.sv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_34BB84DC.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t="-6000" b="-6000"/>
          </a:stretch>
        </a:blipFill>
        <a:effectLst/>
      </p:bgPr>
    </p:bg>
    <p:spTree>
      <p:nvGrpSpPr>
        <p:cNvPr id="1" name=""/>
        <p:cNvGrpSpPr/>
        <p:nvPr/>
      </p:nvGrpSpPr>
      <p:grpSpPr>
        <a:xfrm>
          <a:off x="0" y="0"/>
          <a:ext cx="0" cy="0"/>
          <a:chOff x="0" y="0"/>
          <a:chExt cx="0" cy="0"/>
        </a:xfrm>
      </p:grpSpPr>
      <p:sp>
        <p:nvSpPr>
          <p:cNvPr id="4" name="Title 6"/>
          <p:cNvSpPr>
            <a:spLocks noGrp="1"/>
          </p:cNvSpPr>
          <p:nvPr>
            <p:ph type="title"/>
          </p:nvPr>
        </p:nvSpPr>
        <p:spPr>
          <a:xfrm>
            <a:off x="723900" y="2486256"/>
            <a:ext cx="10515600" cy="2009775"/>
          </a:xfrm>
          <a:effectLst>
            <a:outerShdw blurRad="25400" dist="88900" dir="2700000" algn="tl" rotWithShape="0">
              <a:prstClr val="black">
                <a:alpha val="40000"/>
              </a:prstClr>
            </a:outerShdw>
          </a:effectLst>
        </p:spPr>
        <p:txBody>
          <a:bodyPr>
            <a:noAutofit/>
          </a:bodyPr>
          <a:lstStyle/>
          <a:p>
            <a:pPr algn="ctr"/>
            <a:r>
              <a:rPr lang="en-US" sz="5400" b="1" dirty="0">
                <a:solidFill>
                  <a:srgbClr val="002060"/>
                </a:solidFill>
                <a:effectLst>
                  <a:glow rad="63500">
                    <a:schemeClr val="bg1">
                      <a:alpha val="40000"/>
                    </a:schemeClr>
                  </a:glow>
                </a:effectLst>
                <a:latin typeface="Gill Sans MT" panose="020B0502020104020203" pitchFamily="34" charset="0"/>
                <a:cs typeface="Times New Roman" panose="02020603050405020304" pitchFamily="18" charset="0"/>
              </a:rPr>
              <a:t>Values-Led </a:t>
            </a:r>
            <a:r>
              <a:rPr lang="en-US" sz="5400" b="1" dirty="0" smtClean="0">
                <a:solidFill>
                  <a:srgbClr val="002060"/>
                </a:solidFill>
                <a:effectLst>
                  <a:glow rad="63500">
                    <a:schemeClr val="bg1">
                      <a:alpha val="40000"/>
                    </a:schemeClr>
                  </a:glow>
                </a:effectLst>
                <a:latin typeface="Gill Sans MT" panose="020B0502020104020203" pitchFamily="34" charset="0"/>
                <a:cs typeface="Times New Roman" panose="02020603050405020304" pitchFamily="18" charset="0"/>
              </a:rPr>
              <a:t>Leadership:</a:t>
            </a:r>
            <a:br>
              <a:rPr lang="en-US" sz="5400" b="1" dirty="0" smtClean="0">
                <a:solidFill>
                  <a:srgbClr val="002060"/>
                </a:solidFill>
                <a:effectLst>
                  <a:glow rad="63500">
                    <a:schemeClr val="bg1">
                      <a:alpha val="40000"/>
                    </a:schemeClr>
                  </a:glow>
                </a:effectLst>
                <a:latin typeface="Gill Sans MT" panose="020B0502020104020203" pitchFamily="34" charset="0"/>
                <a:cs typeface="Times New Roman" panose="02020603050405020304" pitchFamily="18" charset="0"/>
              </a:rPr>
            </a:br>
            <a:r>
              <a:rPr lang="en-US" sz="5400" b="1" dirty="0" smtClean="0">
                <a:solidFill>
                  <a:srgbClr val="002060"/>
                </a:solidFill>
                <a:effectLst>
                  <a:glow rad="63500">
                    <a:schemeClr val="bg1">
                      <a:alpha val="40000"/>
                    </a:schemeClr>
                  </a:glow>
                </a:effectLst>
                <a:latin typeface="Gill Sans MT" panose="020B0502020104020203" pitchFamily="34" charset="0"/>
                <a:cs typeface="Times New Roman" panose="02020603050405020304" pitchFamily="18" charset="0"/>
              </a:rPr>
              <a:t>Driving </a:t>
            </a:r>
            <a:r>
              <a:rPr lang="en-US" sz="5400" b="1" dirty="0">
                <a:solidFill>
                  <a:srgbClr val="002060"/>
                </a:solidFill>
                <a:effectLst>
                  <a:glow rad="63500">
                    <a:schemeClr val="bg1">
                      <a:alpha val="40000"/>
                    </a:schemeClr>
                  </a:glow>
                </a:effectLst>
                <a:latin typeface="Gill Sans MT" panose="020B0502020104020203" pitchFamily="34" charset="0"/>
                <a:cs typeface="Times New Roman" panose="02020603050405020304" pitchFamily="18" charset="0"/>
              </a:rPr>
              <a:t>Your Operation </a:t>
            </a:r>
            <a:r>
              <a:rPr lang="en-US" sz="5400" b="1" dirty="0" smtClean="0">
                <a:solidFill>
                  <a:srgbClr val="002060"/>
                </a:solidFill>
                <a:effectLst>
                  <a:glow rad="63500">
                    <a:schemeClr val="bg1">
                      <a:alpha val="40000"/>
                    </a:schemeClr>
                  </a:glow>
                </a:effectLst>
                <a:latin typeface="Gill Sans MT" panose="020B0502020104020203" pitchFamily="34" charset="0"/>
                <a:cs typeface="Times New Roman" panose="02020603050405020304" pitchFamily="18" charset="0"/>
              </a:rPr>
              <a:t/>
            </a:r>
            <a:br>
              <a:rPr lang="en-US" sz="5400" b="1" dirty="0" smtClean="0">
                <a:solidFill>
                  <a:srgbClr val="002060"/>
                </a:solidFill>
                <a:effectLst>
                  <a:glow rad="63500">
                    <a:schemeClr val="bg1">
                      <a:alpha val="40000"/>
                    </a:schemeClr>
                  </a:glow>
                </a:effectLst>
                <a:latin typeface="Gill Sans MT" panose="020B0502020104020203" pitchFamily="34" charset="0"/>
                <a:cs typeface="Times New Roman" panose="02020603050405020304" pitchFamily="18" charset="0"/>
              </a:rPr>
            </a:br>
            <a:r>
              <a:rPr lang="en-US" sz="5400" b="1" dirty="0" smtClean="0">
                <a:solidFill>
                  <a:srgbClr val="002060"/>
                </a:solidFill>
                <a:effectLst>
                  <a:glow rad="63500">
                    <a:schemeClr val="bg1">
                      <a:alpha val="40000"/>
                    </a:schemeClr>
                  </a:glow>
                </a:effectLst>
                <a:latin typeface="Gill Sans MT" panose="020B0502020104020203" pitchFamily="34" charset="0"/>
                <a:cs typeface="Times New Roman" panose="02020603050405020304" pitchFamily="18" charset="0"/>
              </a:rPr>
              <a:t>Straight </a:t>
            </a:r>
            <a:r>
              <a:rPr lang="en-US" sz="5400" b="1" dirty="0">
                <a:solidFill>
                  <a:srgbClr val="002060"/>
                </a:solidFill>
                <a:effectLst>
                  <a:glow rad="63500">
                    <a:schemeClr val="bg1">
                      <a:alpha val="40000"/>
                    </a:schemeClr>
                  </a:glow>
                </a:effectLst>
                <a:latin typeface="Gill Sans MT" panose="020B0502020104020203" pitchFamily="34" charset="0"/>
                <a:cs typeface="Times New Roman" panose="02020603050405020304" pitchFamily="18" charset="0"/>
              </a:rPr>
              <a:t>to the Bank</a:t>
            </a:r>
            <a:endParaRPr lang="en-US" sz="5400" b="1" dirty="0">
              <a:solidFill>
                <a:schemeClr val="bg1"/>
              </a:solidFill>
              <a:effectLst>
                <a:glow rad="63500">
                  <a:schemeClr val="bg1">
                    <a:alpha val="40000"/>
                  </a:schemeClr>
                </a:glow>
              </a:effectLst>
              <a:latin typeface="Gill Sans MT" panose="020B0502020104020203" pitchFamily="34" charset="0"/>
              <a:cs typeface="Times New Roman" panose="02020603050405020304" pitchFamily="18" charset="0"/>
            </a:endParaRPr>
          </a:p>
        </p:txBody>
      </p:sp>
      <p:sp>
        <p:nvSpPr>
          <p:cNvPr id="5" name="TextBox 4"/>
          <p:cNvSpPr txBox="1"/>
          <p:nvPr/>
        </p:nvSpPr>
        <p:spPr>
          <a:xfrm>
            <a:off x="7458075" y="5781675"/>
            <a:ext cx="4543425" cy="923330"/>
          </a:xfrm>
          <a:prstGeom prst="rect">
            <a:avLst/>
          </a:prstGeom>
          <a:gradFill flip="none" rotWithShape="1">
            <a:gsLst>
              <a:gs pos="100000">
                <a:srgbClr val="FFAFAF"/>
              </a:gs>
              <a:gs pos="75000">
                <a:schemeClr val="bg1">
                  <a:alpha val="70000"/>
                </a:schemeClr>
              </a:gs>
              <a:gs pos="32000">
                <a:schemeClr val="bg1"/>
              </a:gs>
              <a:gs pos="0">
                <a:srgbClr val="FFAFAF"/>
              </a:gs>
            </a:gsLst>
            <a:path path="circle">
              <a:fillToRect l="100000" t="100000"/>
            </a:path>
            <a:tileRect r="-100000" b="-100000"/>
          </a:gradFill>
          <a:effectLst>
            <a:outerShdw blurRad="50800" dist="12700" dir="5400000" algn="ctr" rotWithShape="0">
              <a:srgbClr val="000000">
                <a:alpha val="95000"/>
              </a:srgbClr>
            </a:outerShdw>
          </a:effectLst>
        </p:spPr>
        <p:txBody>
          <a:bodyPr wrap="square" rtlCol="0">
            <a:spAutoFit/>
          </a:bodyPr>
          <a:lstStyle/>
          <a:p>
            <a:r>
              <a:rPr lang="en-US" b="1" dirty="0" smtClean="0">
                <a:solidFill>
                  <a:srgbClr val="002060"/>
                </a:solidFill>
                <a:effectLst>
                  <a:innerShdw blurRad="63500" dist="50800" dir="8100000">
                    <a:prstClr val="black">
                      <a:alpha val="50000"/>
                    </a:prstClr>
                  </a:innerShdw>
                </a:effectLst>
                <a:latin typeface="Gill Sans MT" panose="020B0502020104020203" pitchFamily="34" charset="0"/>
              </a:rPr>
              <a:t>Presented by:</a:t>
            </a:r>
            <a:br>
              <a:rPr lang="en-US" b="1" dirty="0" smtClean="0">
                <a:solidFill>
                  <a:srgbClr val="002060"/>
                </a:solidFill>
                <a:effectLst>
                  <a:innerShdw blurRad="63500" dist="50800" dir="8100000">
                    <a:prstClr val="black">
                      <a:alpha val="50000"/>
                    </a:prstClr>
                  </a:innerShdw>
                </a:effectLst>
                <a:latin typeface="Gill Sans MT" panose="020B0502020104020203" pitchFamily="34" charset="0"/>
              </a:rPr>
            </a:br>
            <a:r>
              <a:rPr lang="en-US" b="1" i="1" dirty="0" smtClean="0">
                <a:solidFill>
                  <a:srgbClr val="002060"/>
                </a:solidFill>
                <a:effectLst>
                  <a:innerShdw blurRad="63500" dist="50800" dir="8100000">
                    <a:prstClr val="black">
                      <a:alpha val="50000"/>
                    </a:prstClr>
                  </a:innerShdw>
                </a:effectLst>
                <a:latin typeface="Gill Sans MT" panose="020B0502020104020203" pitchFamily="34" charset="0"/>
              </a:rPr>
              <a:t>Kristen Carroll of  The </a:t>
            </a:r>
            <a:r>
              <a:rPr lang="en-US" b="1" i="1" dirty="0" err="1" smtClean="0">
                <a:solidFill>
                  <a:srgbClr val="002060"/>
                </a:solidFill>
                <a:effectLst>
                  <a:innerShdw blurRad="63500" dist="50800" dir="8100000">
                    <a:prstClr val="black">
                      <a:alpha val="50000"/>
                    </a:prstClr>
                  </a:innerShdw>
                </a:effectLst>
                <a:latin typeface="Gill Sans MT" panose="020B0502020104020203" pitchFamily="34" charset="0"/>
              </a:rPr>
              <a:t>LMC</a:t>
            </a:r>
            <a:r>
              <a:rPr lang="en-US" b="1" i="1" dirty="0" smtClean="0">
                <a:solidFill>
                  <a:srgbClr val="002060"/>
                </a:solidFill>
                <a:effectLst>
                  <a:innerShdw blurRad="63500" dist="50800" dir="8100000">
                    <a:prstClr val="black">
                      <a:alpha val="50000"/>
                    </a:prstClr>
                  </a:innerShdw>
                </a:effectLst>
                <a:latin typeface="Gill Sans MT" panose="020B0502020104020203" pitchFamily="34" charset="0"/>
              </a:rPr>
              <a:t> Group and </a:t>
            </a:r>
            <a:br>
              <a:rPr lang="en-US" b="1" i="1" dirty="0" smtClean="0">
                <a:solidFill>
                  <a:srgbClr val="002060"/>
                </a:solidFill>
                <a:effectLst>
                  <a:innerShdw blurRad="63500" dist="50800" dir="8100000">
                    <a:prstClr val="black">
                      <a:alpha val="50000"/>
                    </a:prstClr>
                  </a:innerShdw>
                </a:effectLst>
                <a:latin typeface="Gill Sans MT" panose="020B0502020104020203" pitchFamily="34" charset="0"/>
              </a:rPr>
            </a:br>
            <a:r>
              <a:rPr lang="en-US" b="1" i="1" dirty="0" smtClean="0">
                <a:solidFill>
                  <a:srgbClr val="002060"/>
                </a:solidFill>
                <a:effectLst>
                  <a:innerShdw blurRad="63500" dist="50800" dir="8100000">
                    <a:prstClr val="black">
                      <a:alpha val="50000"/>
                    </a:prstClr>
                  </a:innerShdw>
                </a:effectLst>
                <a:latin typeface="Gill Sans MT" panose="020B0502020104020203" pitchFamily="34" charset="0"/>
              </a:rPr>
              <a:t>Kim J. Dolniak of BEST Transportation</a:t>
            </a:r>
            <a:endParaRPr lang="en-US" b="1" i="1" dirty="0">
              <a:solidFill>
                <a:srgbClr val="002060"/>
              </a:solidFill>
              <a:effectLst>
                <a:innerShdw blurRad="63500" dist="50800" dir="8100000">
                  <a:prstClr val="black">
                    <a:alpha val="50000"/>
                  </a:prstClr>
                </a:innerShdw>
              </a:effectLst>
              <a:latin typeface="Gill Sans MT" panose="020B0502020104020203"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 y="157734"/>
            <a:ext cx="4192227" cy="129959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201" y="5977825"/>
            <a:ext cx="3293626" cy="708129"/>
          </a:xfrm>
          <a:prstGeom prst="rect">
            <a:avLst/>
          </a:prstGeom>
        </p:spPr>
      </p:pic>
    </p:spTree>
    <p:extLst>
      <p:ext uri="{BB962C8B-B14F-4D97-AF65-F5344CB8AC3E}">
        <p14:creationId xmlns:p14="http://schemas.microsoft.com/office/powerpoint/2010/main" val="2917965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ground, text, hydrant, wall&#10;&#10;Description generated with high confidence">
            <a:extLst>
              <a:ext uri="{FF2B5EF4-FFF2-40B4-BE49-F238E27FC236}">
                <a16:creationId xmlns="" xmlns:a16="http://schemas.microsoft.com/office/drawing/2014/main" id="{61AF3138-511F-46C0-9E93-C1E8552190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114" b="3539"/>
          <a:stretch/>
        </p:blipFill>
        <p:spPr>
          <a:xfrm>
            <a:off x="-1" y="10"/>
            <a:ext cx="12192000" cy="6857990"/>
          </a:xfrm>
          <a:prstGeom prst="rect">
            <a:avLst/>
          </a:prstGeom>
        </p:spPr>
      </p:pic>
      <p:sp>
        <p:nvSpPr>
          <p:cNvPr id="13" name="Freeform 5">
            <a:extLst>
              <a:ext uri="{FF2B5EF4-FFF2-40B4-BE49-F238E27FC236}">
                <a16:creationId xmlns=""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 xmlns:a16="http://schemas.microsoft.com/office/drawing/2014/main" id="{C5372CC1-3C63-43BF-B071-CF283DD0FC58}"/>
              </a:ext>
            </a:extLst>
          </p:cNvPr>
          <p:cNvSpPr>
            <a:spLocks noGrp="1"/>
          </p:cNvSpPr>
          <p:nvPr>
            <p:ph type="title"/>
          </p:nvPr>
        </p:nvSpPr>
        <p:spPr>
          <a:xfrm>
            <a:off x="709448" y="1913950"/>
            <a:ext cx="4204137" cy="1342754"/>
          </a:xfrm>
        </p:spPr>
        <p:txBody>
          <a:bodyPr>
            <a:noAutofit/>
          </a:bodyPr>
          <a:lstStyle/>
          <a:p>
            <a:pPr algn="ctr"/>
            <a:r>
              <a:rPr lang="en-US" sz="5400" b="1" dirty="0">
                <a:latin typeface="Ink Free" panose="020B0604020202020204" pitchFamily="66" charset="0"/>
              </a:rPr>
              <a:t>Are you a Leader?</a:t>
            </a:r>
          </a:p>
        </p:txBody>
      </p:sp>
      <p:cxnSp>
        <p:nvCxnSpPr>
          <p:cNvPr id="12" name="Straight Connector 11">
            <a:extLst>
              <a:ext uri="{FF2B5EF4-FFF2-40B4-BE49-F238E27FC236}">
                <a16:creationId xmlns=""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4836A4EB-440E-40DF-A6CA-91AB450F4A2A}"/>
              </a:ext>
            </a:extLst>
          </p:cNvPr>
          <p:cNvSpPr>
            <a:spLocks noGrp="1"/>
          </p:cNvSpPr>
          <p:nvPr>
            <p:ph idx="1"/>
          </p:nvPr>
        </p:nvSpPr>
        <p:spPr>
          <a:xfrm>
            <a:off x="525516" y="3417573"/>
            <a:ext cx="4593021" cy="2619839"/>
          </a:xfrm>
        </p:spPr>
        <p:txBody>
          <a:bodyPr anchor="ctr">
            <a:normAutofit/>
          </a:bodyPr>
          <a:lstStyle/>
          <a:p>
            <a:pPr marL="0" indent="0" algn="ctr">
              <a:buNone/>
            </a:pPr>
            <a:r>
              <a:rPr lang="en-US" sz="5400" b="1" dirty="0">
                <a:latin typeface="Ink Free" panose="03080402000500000000" pitchFamily="66" charset="0"/>
              </a:rPr>
              <a:t>Who are you in this photo?</a:t>
            </a:r>
          </a:p>
        </p:txBody>
      </p:sp>
    </p:spTree>
    <p:extLst>
      <p:ext uri="{BB962C8B-B14F-4D97-AF65-F5344CB8AC3E}">
        <p14:creationId xmlns:p14="http://schemas.microsoft.com/office/powerpoint/2010/main" val="3360057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6B8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8851" y="643467"/>
            <a:ext cx="7874298" cy="5571066"/>
          </a:xfrm>
          <a:prstGeom prst="rect">
            <a:avLst/>
          </a:prstGeom>
        </p:spPr>
      </p:pic>
    </p:spTree>
    <p:extLst>
      <p:ext uri="{BB962C8B-B14F-4D97-AF65-F5344CB8AC3E}">
        <p14:creationId xmlns:p14="http://schemas.microsoft.com/office/powerpoint/2010/main" val="2028040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 xmlns:a16="http://schemas.microsoft.com/office/drawing/2014/main" id="{A2509F26-B5DC-4BA7-B476-4CB044237A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 name="Rectangle 8">
            <a:extLst>
              <a:ext uri="{FF2B5EF4-FFF2-40B4-BE49-F238E27FC236}">
                <a16:creationId xmlns="" xmlns:a16="http://schemas.microsoft.com/office/drawing/2014/main" id="{DB103EB1-B135-4526-B883-33228FC27F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 b="20256"/>
          <a:stretch/>
        </p:blipFill>
        <p:spPr>
          <a:xfrm rot="21480000">
            <a:off x="1137837" y="1003258"/>
            <a:ext cx="9916327" cy="4764396"/>
          </a:xfrm>
          <a:prstGeom prst="rect">
            <a:avLst/>
          </a:prstGeom>
        </p:spPr>
      </p:pic>
    </p:spTree>
    <p:extLst>
      <p:ext uri="{BB962C8B-B14F-4D97-AF65-F5344CB8AC3E}">
        <p14:creationId xmlns:p14="http://schemas.microsoft.com/office/powerpoint/2010/main" val="4169563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CDA1A2E9-63FE-408D-A803-8E306ECAB4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2058" y="450221"/>
            <a:ext cx="11272742" cy="3918123"/>
          </a:xfrm>
          <a:prstGeom prst="rect">
            <a:avLst/>
          </a:prstGeom>
          <a:solidFill>
            <a:srgbClr val="404040">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p:cNvSpPr>
            <a:spLocks noGrp="1"/>
          </p:cNvSpPr>
          <p:nvPr>
            <p:ph type="title"/>
          </p:nvPr>
        </p:nvSpPr>
        <p:spPr>
          <a:xfrm>
            <a:off x="1100669" y="1111086"/>
            <a:ext cx="10011831" cy="2623885"/>
          </a:xfrm>
        </p:spPr>
        <p:txBody>
          <a:bodyPr vert="horz" lIns="91440" tIns="45720" rIns="91440" bIns="45720" rtlCol="0" anchor="ctr">
            <a:normAutofit/>
          </a:bodyPr>
          <a:lstStyle/>
          <a:p>
            <a:r>
              <a:rPr lang="en-US" sz="6000">
                <a:solidFill>
                  <a:srgbClr val="FFFFFF"/>
                </a:solidFill>
              </a:rPr>
              <a:t>Leadership Question 1</a:t>
            </a:r>
          </a:p>
        </p:txBody>
      </p:sp>
      <p:sp>
        <p:nvSpPr>
          <p:cNvPr id="12" name="Rectangle 11">
            <a:extLst>
              <a:ext uri="{FF2B5EF4-FFF2-40B4-BE49-F238E27FC236}">
                <a16:creationId xmlns="" xmlns:a16="http://schemas.microsoft.com/office/drawing/2014/main" id="{FBE9F90C-C163-435B-9A68-D15C92D1CF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57200" y="4521269"/>
            <a:ext cx="6699246" cy="1877811"/>
          </a:xfrm>
          <a:prstGeom prst="rect">
            <a:avLst/>
          </a:prstGeom>
          <a:solidFill>
            <a:srgbClr val="A5A5A5">
              <a:alpha val="8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079500" y="4843002"/>
            <a:ext cx="5433479" cy="1234345"/>
          </a:xfrm>
        </p:spPr>
        <p:txBody>
          <a:bodyPr vert="horz" lIns="91440" tIns="45720" rIns="91440" bIns="45720" rtlCol="0" anchor="ctr">
            <a:normAutofit/>
          </a:bodyPr>
          <a:lstStyle/>
          <a:p>
            <a:pPr marL="0" indent="0">
              <a:buNone/>
            </a:pPr>
            <a:r>
              <a:rPr lang="en-US" sz="2400" dirty="0">
                <a:solidFill>
                  <a:srgbClr val="1B1B1B"/>
                </a:solidFill>
              </a:rPr>
              <a:t>When you walk into the room</a:t>
            </a:r>
            <a:r>
              <a:rPr lang="en-US" sz="2400" dirty="0" smtClean="0">
                <a:solidFill>
                  <a:srgbClr val="1B1B1B"/>
                </a:solidFill>
              </a:rPr>
              <a:t>, does </a:t>
            </a:r>
            <a:r>
              <a:rPr lang="en-US" sz="2400" dirty="0">
                <a:solidFill>
                  <a:srgbClr val="1B1B1B"/>
                </a:solidFill>
              </a:rPr>
              <a:t>your team stops talking?</a:t>
            </a:r>
          </a:p>
        </p:txBody>
      </p:sp>
      <p:pic>
        <p:nvPicPr>
          <p:cNvPr id="7" name="Graphic 6">
            <a:extLst>
              <a:ext uri="{FF2B5EF4-FFF2-40B4-BE49-F238E27FC236}">
                <a16:creationId xmlns="" xmlns:a16="http://schemas.microsoft.com/office/drawing/2014/main" id="{E5A1E825-EAF2-4622-9938-21D4BEF497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571572" y="4648201"/>
            <a:ext cx="1632648" cy="1632648"/>
          </a:xfrm>
          <a:prstGeom prst="rect">
            <a:avLst/>
          </a:prstGeom>
        </p:spPr>
      </p:pic>
      <p:sp>
        <p:nvSpPr>
          <p:cNvPr id="14" name="Rectangle 13">
            <a:extLst>
              <a:ext uri="{FF2B5EF4-FFF2-40B4-BE49-F238E27FC236}">
                <a16:creationId xmlns="" xmlns:a16="http://schemas.microsoft.com/office/drawing/2014/main" id="{1A882A9F-F4E9-4E23-8F0B-20B5DF42EA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619345" y="4521270"/>
            <a:ext cx="2115455" cy="18902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584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35555856-9970-4BC3-9AA9-6A917F53AF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 xmlns:a16="http://schemas.microsoft.com/office/drawing/2014/main" id="{7F487851-BFAF-46D8-A1ED-50CAD6E46F5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p:cNvSpPr>
            <a:spLocks noGrp="1"/>
          </p:cNvSpPr>
          <p:nvPr>
            <p:ph type="title"/>
          </p:nvPr>
        </p:nvSpPr>
        <p:spPr>
          <a:xfrm>
            <a:off x="764727" y="3177475"/>
            <a:ext cx="4805996" cy="1297115"/>
          </a:xfrm>
        </p:spPr>
        <p:txBody>
          <a:bodyPr vert="horz" lIns="91440" tIns="45720" rIns="91440" bIns="45720" rtlCol="0" anchor="t">
            <a:normAutofit/>
          </a:bodyPr>
          <a:lstStyle/>
          <a:p>
            <a:r>
              <a:rPr lang="en-US" sz="4100" dirty="0">
                <a:solidFill>
                  <a:srgbClr val="000000"/>
                </a:solidFill>
              </a:rPr>
              <a:t>Leadership Question #2</a:t>
            </a:r>
          </a:p>
        </p:txBody>
      </p:sp>
      <p:sp>
        <p:nvSpPr>
          <p:cNvPr id="14" name="Freeform 50">
            <a:extLst>
              <a:ext uri="{FF2B5EF4-FFF2-40B4-BE49-F238E27FC236}">
                <a16:creationId xmlns="" xmlns:a16="http://schemas.microsoft.com/office/drawing/2014/main" id="{13722DD7-BA73-4776-93A3-94491FEF72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a:extLst>
              <a:ext uri="{FF2B5EF4-FFF2-40B4-BE49-F238E27FC236}">
                <a16:creationId xmlns="" xmlns:a16="http://schemas.microsoft.com/office/drawing/2014/main" id="{2F41E0DA-C2F7-4A24-AD36-F93B83A7CA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709770" y="2317125"/>
            <a:ext cx="4141760" cy="4141760"/>
          </a:xfrm>
          <a:prstGeom prst="rect">
            <a:avLst/>
          </a:prstGeom>
        </p:spPr>
      </p:pic>
      <p:sp>
        <p:nvSpPr>
          <p:cNvPr id="3" name="Content Placeholder 2"/>
          <p:cNvSpPr>
            <a:spLocks noGrp="1"/>
          </p:cNvSpPr>
          <p:nvPr>
            <p:ph idx="1"/>
          </p:nvPr>
        </p:nvSpPr>
        <p:spPr>
          <a:xfrm>
            <a:off x="7510229" y="1970868"/>
            <a:ext cx="4805691" cy="838831"/>
          </a:xfrm>
        </p:spPr>
        <p:txBody>
          <a:bodyPr vert="horz" lIns="91440" tIns="45720" rIns="91440" bIns="45720" rtlCol="0" anchor="b">
            <a:normAutofit/>
          </a:bodyPr>
          <a:lstStyle/>
          <a:p>
            <a:pPr marL="0" indent="0">
              <a:buNone/>
            </a:pPr>
            <a:r>
              <a:rPr lang="en-US" sz="1800" dirty="0">
                <a:solidFill>
                  <a:srgbClr val="000000"/>
                </a:solidFill>
              </a:rPr>
              <a:t>Do you do 60% of the talking when in meetings?</a:t>
            </a:r>
          </a:p>
        </p:txBody>
      </p:sp>
    </p:spTree>
    <p:extLst>
      <p:ext uri="{BB962C8B-B14F-4D97-AF65-F5344CB8AC3E}">
        <p14:creationId xmlns:p14="http://schemas.microsoft.com/office/powerpoint/2010/main" val="3170039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 xmlns:a16="http://schemas.microsoft.com/office/drawing/2014/main"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4105" y="802955"/>
            <a:ext cx="4977976" cy="1454051"/>
          </a:xfrm>
        </p:spPr>
        <p:txBody>
          <a:bodyPr>
            <a:normAutofit/>
          </a:bodyPr>
          <a:lstStyle/>
          <a:p>
            <a:r>
              <a:rPr lang="en-US">
                <a:solidFill>
                  <a:srgbClr val="000000"/>
                </a:solidFill>
              </a:rPr>
              <a:t>Leadership Question #3</a:t>
            </a:r>
          </a:p>
        </p:txBody>
      </p:sp>
      <p:sp>
        <p:nvSpPr>
          <p:cNvPr id="14" name="Freeform 62">
            <a:extLst>
              <a:ext uri="{FF2B5EF4-FFF2-40B4-BE49-F238E27FC236}">
                <a16:creationId xmlns="" xmlns:a16="http://schemas.microsoft.com/office/drawing/2014/main"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a:extLst>
              <a:ext uri="{FF2B5EF4-FFF2-40B4-BE49-F238E27FC236}">
                <a16:creationId xmlns="" xmlns:a16="http://schemas.microsoft.com/office/drawing/2014/main" id="{5DD1C243-0203-4004-B357-BD4988F8A7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50254" y="1629089"/>
            <a:ext cx="3620021" cy="3620021"/>
          </a:xfrm>
          <a:prstGeom prst="rect">
            <a:avLst/>
          </a:prstGeom>
        </p:spPr>
      </p:pic>
      <p:sp>
        <p:nvSpPr>
          <p:cNvPr id="3" name="Content Placeholder 2"/>
          <p:cNvSpPr>
            <a:spLocks noGrp="1"/>
          </p:cNvSpPr>
          <p:nvPr>
            <p:ph idx="1"/>
          </p:nvPr>
        </p:nvSpPr>
        <p:spPr>
          <a:xfrm>
            <a:off x="6090574" y="2421682"/>
            <a:ext cx="4977578" cy="3639289"/>
          </a:xfrm>
        </p:spPr>
        <p:txBody>
          <a:bodyPr anchor="ctr">
            <a:normAutofit/>
          </a:bodyPr>
          <a:lstStyle/>
          <a:p>
            <a:pPr marL="0" indent="0">
              <a:buNone/>
            </a:pPr>
            <a:r>
              <a:rPr lang="en-US" sz="2000" dirty="0">
                <a:solidFill>
                  <a:srgbClr val="000000"/>
                </a:solidFill>
              </a:rPr>
              <a:t>Do your meetings </a:t>
            </a:r>
            <a:r>
              <a:rPr lang="en-US" sz="2000" dirty="0" smtClean="0">
                <a:solidFill>
                  <a:srgbClr val="000000"/>
                </a:solidFill>
              </a:rPr>
              <a:t>get off-topic </a:t>
            </a:r>
            <a:r>
              <a:rPr lang="en-US" sz="2000" dirty="0">
                <a:solidFill>
                  <a:srgbClr val="000000"/>
                </a:solidFill>
              </a:rPr>
              <a:t>and take much longer than expected?   </a:t>
            </a:r>
          </a:p>
          <a:p>
            <a:pPr marL="0" indent="0">
              <a:buNone/>
            </a:pPr>
            <a:r>
              <a:rPr lang="en-US" sz="2000" dirty="0">
                <a:solidFill>
                  <a:srgbClr val="000000"/>
                </a:solidFill>
              </a:rPr>
              <a:t>Or does your </a:t>
            </a:r>
            <a:r>
              <a:rPr lang="en-US" sz="2000" dirty="0" smtClean="0">
                <a:solidFill>
                  <a:srgbClr val="000000"/>
                </a:solidFill>
              </a:rPr>
              <a:t>five-minute </a:t>
            </a:r>
            <a:r>
              <a:rPr lang="en-US" sz="2000" dirty="0">
                <a:solidFill>
                  <a:srgbClr val="000000"/>
                </a:solidFill>
              </a:rPr>
              <a:t>conversation with a team member turn into a </a:t>
            </a:r>
            <a:r>
              <a:rPr lang="en-US" sz="2000" dirty="0" smtClean="0">
                <a:solidFill>
                  <a:srgbClr val="000000"/>
                </a:solidFill>
              </a:rPr>
              <a:t>50-minute </a:t>
            </a:r>
            <a:r>
              <a:rPr lang="en-US" sz="2000" dirty="0">
                <a:solidFill>
                  <a:srgbClr val="000000"/>
                </a:solidFill>
              </a:rPr>
              <a:t>conversation?</a:t>
            </a:r>
          </a:p>
        </p:txBody>
      </p:sp>
    </p:spTree>
    <p:extLst>
      <p:ext uri="{BB962C8B-B14F-4D97-AF65-F5344CB8AC3E}">
        <p14:creationId xmlns:p14="http://schemas.microsoft.com/office/powerpoint/2010/main" val="4244407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29DE7B6-DC7C-4BA1-B406-EDDA0C0A31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54296" y="-2"/>
            <a:ext cx="753770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189620" y="1306071"/>
            <a:ext cx="5478379" cy="2663407"/>
          </a:xfrm>
        </p:spPr>
        <p:txBody>
          <a:bodyPr vert="horz" lIns="91440" tIns="45720" rIns="91440" bIns="45720" rtlCol="0" anchor="b">
            <a:normAutofit/>
          </a:bodyPr>
          <a:lstStyle/>
          <a:p>
            <a:r>
              <a:rPr lang="en-US" sz="5400">
                <a:solidFill>
                  <a:srgbClr val="FFFFFF"/>
                </a:solidFill>
              </a:rPr>
              <a:t>Leadership Question #4</a:t>
            </a:r>
          </a:p>
        </p:txBody>
      </p:sp>
      <p:sp>
        <p:nvSpPr>
          <p:cNvPr id="3" name="Content Placeholder 2"/>
          <p:cNvSpPr>
            <a:spLocks noGrp="1"/>
          </p:cNvSpPr>
          <p:nvPr>
            <p:ph idx="1"/>
          </p:nvPr>
        </p:nvSpPr>
        <p:spPr>
          <a:xfrm>
            <a:off x="5189620" y="4106004"/>
            <a:ext cx="5478380" cy="1860883"/>
          </a:xfrm>
        </p:spPr>
        <p:txBody>
          <a:bodyPr vert="horz" lIns="91440" tIns="45720" rIns="91440" bIns="45720" rtlCol="0">
            <a:normAutofit/>
          </a:bodyPr>
          <a:lstStyle/>
          <a:p>
            <a:pPr marL="0" indent="0">
              <a:buNone/>
            </a:pPr>
            <a:r>
              <a:rPr lang="en-US" sz="2400" dirty="0">
                <a:solidFill>
                  <a:srgbClr val="FFFFFF"/>
                </a:solidFill>
              </a:rPr>
              <a:t>Do you see the same problem multiple times with your team?</a:t>
            </a:r>
          </a:p>
        </p:txBody>
      </p:sp>
      <p:pic>
        <p:nvPicPr>
          <p:cNvPr id="7" name="Graphic 6">
            <a:extLst>
              <a:ext uri="{FF2B5EF4-FFF2-40B4-BE49-F238E27FC236}">
                <a16:creationId xmlns="" xmlns:a16="http://schemas.microsoft.com/office/drawing/2014/main" id="{768790CE-545A-48C1-A91C-C1E82799EE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481723" y="2593485"/>
            <a:ext cx="1648572" cy="1648572"/>
          </a:xfrm>
          <a:prstGeom prst="rect">
            <a:avLst/>
          </a:prstGeom>
        </p:spPr>
      </p:pic>
    </p:spTree>
    <p:extLst>
      <p:ext uri="{BB962C8B-B14F-4D97-AF65-F5344CB8AC3E}">
        <p14:creationId xmlns:p14="http://schemas.microsoft.com/office/powerpoint/2010/main" val="28927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559AE206-7EBA-4D33-8BC9-9D8158553F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199" y="4525347"/>
            <a:ext cx="6801321" cy="1737360"/>
          </a:xfrm>
        </p:spPr>
        <p:txBody>
          <a:bodyPr vert="horz" lIns="91440" tIns="45720" rIns="91440" bIns="45720" rtlCol="0" anchor="ctr">
            <a:normAutofit/>
          </a:bodyPr>
          <a:lstStyle/>
          <a:p>
            <a:pPr algn="r"/>
            <a:r>
              <a:rPr lang="en-US" sz="6000"/>
              <a:t>Leadership Question #5 </a:t>
            </a:r>
          </a:p>
        </p:txBody>
      </p:sp>
      <p:sp>
        <p:nvSpPr>
          <p:cNvPr id="3" name="Content Placeholder 2"/>
          <p:cNvSpPr>
            <a:spLocks noGrp="1"/>
          </p:cNvSpPr>
          <p:nvPr>
            <p:ph idx="1"/>
          </p:nvPr>
        </p:nvSpPr>
        <p:spPr>
          <a:xfrm>
            <a:off x="7961258" y="4525347"/>
            <a:ext cx="3258675" cy="1737360"/>
          </a:xfrm>
        </p:spPr>
        <p:txBody>
          <a:bodyPr vert="horz" lIns="91440" tIns="45720" rIns="91440" bIns="45720" rtlCol="0" anchor="ctr">
            <a:normAutofit/>
          </a:bodyPr>
          <a:lstStyle/>
          <a:p>
            <a:pPr marL="0" indent="0">
              <a:buNone/>
            </a:pPr>
            <a:r>
              <a:rPr lang="en-US" sz="2200"/>
              <a:t>Are your team members NOT learning new things?  Are they NOT thinking outside the box?</a:t>
            </a:r>
          </a:p>
        </p:txBody>
      </p:sp>
      <p:sp>
        <p:nvSpPr>
          <p:cNvPr id="10" name="Oval 9">
            <a:extLst>
              <a:ext uri="{FF2B5EF4-FFF2-40B4-BE49-F238E27FC236}">
                <a16:creationId xmlns="" xmlns:a16="http://schemas.microsoft.com/office/drawing/2014/main" id="{6437D937-A7F1-4011-92B4-328E5BE1B1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 xmlns:a16="http://schemas.microsoft.com/office/drawing/2014/main" id="{B672F332-AF08-46C6-94F0-77684310D7B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 xmlns:a16="http://schemas.microsoft.com/office/drawing/2014/main" id="{34244EF8-D73A-40E1-BE73-D46E6B4B04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 xmlns:a16="http://schemas.microsoft.com/office/drawing/2014/main" id="{AB84D7E8-4ECB-42D7-ADBF-01689B0F24A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 xmlns:a16="http://schemas.microsoft.com/office/drawing/2014/main" id="{9E8E38ED-369A-44C2-B635-0BED0E48A6E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7666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31" y="888999"/>
            <a:ext cx="11166963" cy="5255041"/>
          </a:xfrm>
          <a:prstGeom prst="rect">
            <a:avLst/>
          </a:prstGeom>
        </p:spPr>
      </p:pic>
    </p:spTree>
    <p:extLst>
      <p:ext uri="{BB962C8B-B14F-4D97-AF65-F5344CB8AC3E}">
        <p14:creationId xmlns:p14="http://schemas.microsoft.com/office/powerpoint/2010/main" val="3686321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0B27210-D0CA-4654-B3E3-9ABB4F178E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81C6E241-1113-4814-9861-BFCA1B6558AD}"/>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dirty="0">
                <a:solidFill>
                  <a:schemeClr val="bg1"/>
                </a:solidFill>
              </a:rPr>
              <a:t>Company Values for Our Industry</a:t>
            </a:r>
          </a:p>
        </p:txBody>
      </p:sp>
      <p:sp>
        <p:nvSpPr>
          <p:cNvPr id="10" name="Freeform: Shape 9">
            <a:extLst>
              <a:ext uri="{FF2B5EF4-FFF2-40B4-BE49-F238E27FC236}">
                <a16:creationId xmlns=""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 xmlns:a16="http://schemas.microsoft.com/office/drawing/2014/main" id="{70B66945-4967-4040-926D-DCA44313CD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82" y="1798731"/>
            <a:ext cx="4047843" cy="1892366"/>
          </a:xfrm>
          <a:prstGeom prst="rect">
            <a:avLst/>
          </a:prstGeom>
        </p:spPr>
      </p:pic>
    </p:spTree>
    <p:extLst>
      <p:ext uri="{BB962C8B-B14F-4D97-AF65-F5344CB8AC3E}">
        <p14:creationId xmlns:p14="http://schemas.microsoft.com/office/powerpoint/2010/main" val="3251153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5D8D8-FAE1-4D12-B629-A95D47B7A089}"/>
              </a:ext>
            </a:extLst>
          </p:cNvPr>
          <p:cNvSpPr>
            <a:spLocks noGrp="1"/>
          </p:cNvSpPr>
          <p:nvPr>
            <p:ph type="ctrTitle"/>
          </p:nvPr>
        </p:nvSpPr>
        <p:spPr>
          <a:xfrm>
            <a:off x="-52618" y="5091762"/>
            <a:ext cx="8319948" cy="1264588"/>
          </a:xfrm>
        </p:spPr>
        <p:txBody>
          <a:bodyPr anchor="ctr">
            <a:noAutofit/>
          </a:bodyPr>
          <a:lstStyle/>
          <a:p>
            <a:pPr algn="r"/>
            <a:r>
              <a:rPr lang="en-US" sz="8000" dirty="0"/>
              <a:t>LED </a:t>
            </a:r>
            <a:r>
              <a:rPr lang="en-US" sz="8000" dirty="0" smtClean="0"/>
              <a:t>LEADERSHIP</a:t>
            </a:r>
            <a:endParaRPr lang="en-US" sz="8000" dirty="0"/>
          </a:p>
        </p:txBody>
      </p:sp>
      <p:sp>
        <p:nvSpPr>
          <p:cNvPr id="3" name="Subtitle 2">
            <a:extLst>
              <a:ext uri="{FF2B5EF4-FFF2-40B4-BE49-F238E27FC236}">
                <a16:creationId xmlns="" xmlns:a16="http://schemas.microsoft.com/office/drawing/2014/main" id="{1486DFDF-DB7F-46DC-8F61-1DB6E5273DE6}"/>
              </a:ext>
            </a:extLst>
          </p:cNvPr>
          <p:cNvSpPr>
            <a:spLocks noGrp="1"/>
          </p:cNvSpPr>
          <p:nvPr>
            <p:ph type="subTitle" idx="1"/>
          </p:nvPr>
        </p:nvSpPr>
        <p:spPr>
          <a:xfrm>
            <a:off x="8499107" y="5091763"/>
            <a:ext cx="4032778" cy="1637958"/>
          </a:xfrm>
        </p:spPr>
        <p:txBody>
          <a:bodyPr anchor="ctr">
            <a:normAutofit fontScale="85000" lnSpcReduction="10000"/>
          </a:bodyPr>
          <a:lstStyle/>
          <a:p>
            <a:pPr algn="l"/>
            <a:r>
              <a:rPr lang="en-US" sz="3100" dirty="0"/>
              <a:t>Kim J. Dolniak</a:t>
            </a:r>
          </a:p>
          <a:p>
            <a:pPr algn="l"/>
            <a:r>
              <a:rPr lang="en-US" sz="2000" spc="-150" dirty="0"/>
              <a:t>President/Co-Owner BEST Transportation</a:t>
            </a:r>
          </a:p>
          <a:p>
            <a:pPr algn="l"/>
            <a:r>
              <a:rPr lang="en-US" sz="3100" dirty="0"/>
              <a:t>Kristen Carroll</a:t>
            </a:r>
          </a:p>
          <a:p>
            <a:pPr algn="l"/>
            <a:r>
              <a:rPr lang="en-US" sz="2000" spc="-150" dirty="0"/>
              <a:t>Founder and CEO The LMC Group</a:t>
            </a:r>
          </a:p>
        </p:txBody>
      </p:sp>
      <p:pic>
        <p:nvPicPr>
          <p:cNvPr id="5" name="Picture 4" descr="A picture containing vector graphics&#10;&#10;Description generated with high confidence">
            <a:extLst>
              <a:ext uri="{FF2B5EF4-FFF2-40B4-BE49-F238E27FC236}">
                <a16:creationId xmlns="" xmlns:a16="http://schemas.microsoft.com/office/drawing/2014/main" id="{DE469FFF-FF04-4F31-A11C-6C531F3756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67" r="-1" b="-1"/>
          <a:stretch/>
        </p:blipFill>
        <p:spPr>
          <a:xfrm>
            <a:off x="-3983" y="10"/>
            <a:ext cx="12192000" cy="4571990"/>
          </a:xfrm>
          <a:prstGeom prst="rect">
            <a:avLst/>
          </a:prstGeom>
        </p:spPr>
      </p:pic>
      <p:cxnSp>
        <p:nvCxnSpPr>
          <p:cNvPr id="7" name="Straight Connector 6">
            <a:extLst>
              <a:ext uri="{FF2B5EF4-FFF2-40B4-BE49-F238E27FC236}">
                <a16:creationId xmlns="" xmlns:a16="http://schemas.microsoft.com/office/drawing/2014/main" id="{E126E481-B945-4179-BD79-05E96E9B29E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94738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2"/>
          <p:cNvPicPr>
            <a:picLocks noGrp="1" noChangeAspect="1"/>
          </p:cNvPicPr>
          <p:nvPr>
            <p:ph idx="1"/>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2007590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2955097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1276460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AAB976-ECC1-4032-87CE-885495F638AA}"/>
              </a:ext>
            </a:extLst>
          </p:cNvPr>
          <p:cNvSpPr>
            <a:spLocks noGrp="1"/>
          </p:cNvSpPr>
          <p:nvPr>
            <p:ph type="title"/>
          </p:nvPr>
        </p:nvSpPr>
        <p:spPr/>
        <p:txBody>
          <a:bodyPr/>
          <a:lstStyle/>
          <a:p>
            <a:r>
              <a:rPr lang="en-US" dirty="0"/>
              <a:t>BEST Mission Statement Image Goes here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7209"/>
            <a:ext cx="12192000" cy="7481454"/>
          </a:xfrm>
          <a:prstGeom prst="rect">
            <a:avLst/>
          </a:prstGeom>
        </p:spPr>
      </p:pic>
    </p:spTree>
    <p:extLst>
      <p:ext uri="{BB962C8B-B14F-4D97-AF65-F5344CB8AC3E}">
        <p14:creationId xmlns:p14="http://schemas.microsoft.com/office/powerpoint/2010/main" val="2613577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939" b="9792"/>
          <a:stretch/>
        </p:blipFill>
        <p:spPr>
          <a:xfrm>
            <a:off x="-1" y="10"/>
            <a:ext cx="12192000" cy="6857990"/>
          </a:xfrm>
          <a:prstGeom prst="rect">
            <a:avLst/>
          </a:prstGeom>
        </p:spPr>
      </p:pic>
      <p:sp>
        <p:nvSpPr>
          <p:cNvPr id="10" name="Freeform 5">
            <a:extLst>
              <a:ext uri="{FF2B5EF4-FFF2-40B4-BE49-F238E27FC236}">
                <a16:creationId xmlns=""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 xmlns:a16="http://schemas.microsoft.com/office/drawing/2014/main" id="{48D4E7CC-CCE0-4D5F-9802-938243D18D47}"/>
              </a:ext>
            </a:extLst>
          </p:cNvPr>
          <p:cNvSpPr>
            <a:spLocks noGrp="1"/>
          </p:cNvSpPr>
          <p:nvPr>
            <p:ph type="title"/>
          </p:nvPr>
        </p:nvSpPr>
        <p:spPr>
          <a:xfrm>
            <a:off x="709448" y="1913950"/>
            <a:ext cx="4204137" cy="1342754"/>
          </a:xfrm>
        </p:spPr>
        <p:txBody>
          <a:bodyPr>
            <a:normAutofit/>
          </a:bodyPr>
          <a:lstStyle/>
          <a:p>
            <a:pPr algn="ctr"/>
            <a:r>
              <a:rPr lang="en-US" sz="3300" dirty="0"/>
              <a:t>How to become a </a:t>
            </a:r>
            <a:r>
              <a:rPr lang="en-US" sz="3300" dirty="0" smtClean="0"/>
              <a:t>values-led </a:t>
            </a:r>
            <a:r>
              <a:rPr lang="en-US" sz="3300" dirty="0"/>
              <a:t>leader</a:t>
            </a:r>
          </a:p>
        </p:txBody>
      </p:sp>
      <p:cxnSp>
        <p:nvCxnSpPr>
          <p:cNvPr id="12" name="Straight Connector 11">
            <a:extLst>
              <a:ext uri="{FF2B5EF4-FFF2-40B4-BE49-F238E27FC236}">
                <a16:creationId xmlns=""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F3EADFAD-A677-4FCE-A577-D0EF468F0595}"/>
              </a:ext>
            </a:extLst>
          </p:cNvPr>
          <p:cNvSpPr>
            <a:spLocks noGrp="1"/>
          </p:cNvSpPr>
          <p:nvPr>
            <p:ph idx="1"/>
          </p:nvPr>
        </p:nvSpPr>
        <p:spPr>
          <a:xfrm>
            <a:off x="515005" y="3601899"/>
            <a:ext cx="4593021" cy="2619839"/>
          </a:xfrm>
        </p:spPr>
        <p:txBody>
          <a:bodyPr anchor="ctr">
            <a:normAutofit fontScale="92500" lnSpcReduction="10000"/>
          </a:bodyPr>
          <a:lstStyle/>
          <a:p>
            <a:endParaRPr lang="en-US" sz="1800" dirty="0"/>
          </a:p>
          <a:p>
            <a:pPr algn="ctr"/>
            <a:endParaRPr lang="en-US" sz="1800" dirty="0"/>
          </a:p>
          <a:p>
            <a:pPr marL="0" indent="0" algn="ctr">
              <a:buNone/>
            </a:pPr>
            <a:r>
              <a:rPr lang="en-US" sz="3300" dirty="0"/>
              <a:t>#1 – It must start with you!</a:t>
            </a:r>
          </a:p>
          <a:p>
            <a:pPr algn="ctr"/>
            <a:endParaRPr lang="en-US" sz="1800" dirty="0"/>
          </a:p>
          <a:p>
            <a:pPr marL="0" indent="0" algn="ctr">
              <a:buNone/>
            </a:pPr>
            <a:r>
              <a:rPr lang="en-US" sz="1800" dirty="0"/>
              <a:t>Let’s each take a moment to COMMIT to ONE change we are going to make </a:t>
            </a:r>
            <a:r>
              <a:rPr lang="en-US" sz="1800" dirty="0" smtClean="0"/>
              <a:t>toward </a:t>
            </a:r>
            <a:r>
              <a:rPr lang="en-US" sz="1800" dirty="0"/>
              <a:t>being a </a:t>
            </a:r>
            <a:r>
              <a:rPr lang="en-US" sz="1800" dirty="0" smtClean="0"/>
              <a:t>Values-Led </a:t>
            </a:r>
            <a:r>
              <a:rPr lang="en-US" sz="1800" dirty="0"/>
              <a:t>Leader.</a:t>
            </a:r>
          </a:p>
          <a:p>
            <a:endParaRPr lang="en-US" sz="1800" dirty="0"/>
          </a:p>
          <a:p>
            <a:pPr marL="0" indent="0">
              <a:buNone/>
            </a:pPr>
            <a:endParaRPr lang="en-US" sz="1800" dirty="0"/>
          </a:p>
          <a:p>
            <a:endParaRPr lang="en-US" sz="1800" dirty="0"/>
          </a:p>
          <a:p>
            <a:endParaRPr lang="en-US" sz="1800" dirty="0"/>
          </a:p>
        </p:txBody>
      </p:sp>
    </p:spTree>
    <p:extLst>
      <p:ext uri="{BB962C8B-B14F-4D97-AF65-F5344CB8AC3E}">
        <p14:creationId xmlns:p14="http://schemas.microsoft.com/office/powerpoint/2010/main" val="779294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FC2D2803-67A9-4406-BE75-362E94394A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 y="-1004"/>
            <a:ext cx="12188952" cy="6860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 xmlns:a16="http://schemas.microsoft.com/office/drawing/2014/main" id="{E25621CF-FD9B-4BC3-9ECC-36CAF62103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 xmlns:a16="http://schemas.microsoft.com/office/drawing/2014/main" id="{C80C3A2E-251A-4505-B1B8-C85CBF21F38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1B3CC6C2-2C72-47FA-8383-4068853FD021}"/>
              </a:ext>
            </a:extLst>
          </p:cNvPr>
          <p:cNvSpPr>
            <a:spLocks noGrp="1"/>
          </p:cNvSpPr>
          <p:nvPr>
            <p:ph type="title"/>
          </p:nvPr>
        </p:nvSpPr>
        <p:spPr>
          <a:xfrm>
            <a:off x="750242" y="632990"/>
            <a:ext cx="4062643" cy="3410248"/>
          </a:xfrm>
        </p:spPr>
        <p:txBody>
          <a:bodyPr>
            <a:noAutofit/>
          </a:bodyPr>
          <a:lstStyle/>
          <a:p>
            <a:r>
              <a:rPr lang="en-US" sz="3200" dirty="0"/>
              <a:t>Moving Your Leadership to Create </a:t>
            </a:r>
            <a:r>
              <a:rPr lang="en-US" sz="3200" dirty="0" smtClean="0"/>
              <a:t>a Values- </a:t>
            </a:r>
            <a:r>
              <a:rPr lang="en-US" sz="3200" dirty="0"/>
              <a:t>Driven Culture</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62000"/>
                    </a14:imgEffect>
                  </a14:imgLayer>
                </a14:imgProps>
              </a:ext>
              <a:ext uri="{28A0092B-C50C-407E-A947-70E740481C1C}">
                <a14:useLocalDpi xmlns:a14="http://schemas.microsoft.com/office/drawing/2010/main" val="0"/>
              </a:ext>
            </a:extLst>
          </a:blip>
          <a:stretch>
            <a:fillRect/>
          </a:stretch>
        </p:blipFill>
        <p:spPr>
          <a:xfrm>
            <a:off x="6910089" y="1409700"/>
            <a:ext cx="4286250" cy="4286250"/>
          </a:xfrm>
          <a:prstGeom prst="rect">
            <a:avLst/>
          </a:prstGeom>
        </p:spPr>
      </p:pic>
    </p:spTree>
    <p:extLst>
      <p:ext uri="{BB962C8B-B14F-4D97-AF65-F5344CB8AC3E}">
        <p14:creationId xmlns:p14="http://schemas.microsoft.com/office/powerpoint/2010/main" val="137872433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681102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156189E5-8A3E-4CFD-B71B-CCD0F8495E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796367"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 xmlns:a16="http://schemas.microsoft.com/office/drawing/2014/main" id="{BE95D989-81FA-4BAD-9AD5-E46CEDA91B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654293"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04673" y="1120285"/>
            <a:ext cx="3348227" cy="2809875"/>
          </a:xfrm>
        </p:spPr>
        <p:txBody>
          <a:bodyPr vert="horz" lIns="91440" tIns="45720" rIns="91440" bIns="45720" rtlCol="0" anchor="b">
            <a:normAutofit/>
          </a:bodyPr>
          <a:lstStyle/>
          <a:p>
            <a:r>
              <a:rPr lang="en-US" sz="3700" dirty="0">
                <a:solidFill>
                  <a:schemeClr val="accent5">
                    <a:lumMod val="60000"/>
                    <a:lumOff val="40000"/>
                  </a:schemeClr>
                </a:solidFill>
              </a:rPr>
              <a:t>#8 </a:t>
            </a:r>
            <a:r>
              <a:rPr lang="en-US" sz="3700" dirty="0">
                <a:solidFill>
                  <a:schemeClr val="bg1">
                    <a:lumMod val="85000"/>
                    <a:lumOff val="15000"/>
                  </a:schemeClr>
                </a:solidFill>
              </a:rPr>
              <a:t>You </a:t>
            </a:r>
            <a:r>
              <a:rPr lang="en-US" sz="3700" b="1" dirty="0" smtClean="0">
                <a:solidFill>
                  <a:schemeClr val="bg1">
                    <a:lumMod val="85000"/>
                    <a:lumOff val="15000"/>
                  </a:schemeClr>
                </a:solidFill>
              </a:rPr>
              <a:t>have</a:t>
            </a:r>
            <a:r>
              <a:rPr lang="en-US" sz="3700" dirty="0" smtClean="0">
                <a:solidFill>
                  <a:schemeClr val="bg1">
                    <a:lumMod val="85000"/>
                    <a:lumOff val="15000"/>
                  </a:schemeClr>
                </a:solidFill>
              </a:rPr>
              <a:t> </a:t>
            </a:r>
            <a:r>
              <a:rPr lang="en-US" sz="3700" dirty="0">
                <a:solidFill>
                  <a:schemeClr val="bg1">
                    <a:lumMod val="85000"/>
                    <a:lumOff val="15000"/>
                  </a:schemeClr>
                </a:solidFill>
              </a:rPr>
              <a:t>to do the first 7 </a:t>
            </a:r>
            <a:r>
              <a:rPr lang="en-US" sz="3700" dirty="0" smtClean="0">
                <a:solidFill>
                  <a:schemeClr val="bg1">
                    <a:lumMod val="85000"/>
                    <a:lumOff val="15000"/>
                  </a:schemeClr>
                </a:solidFill>
              </a:rPr>
              <a:t>if </a:t>
            </a:r>
            <a:r>
              <a:rPr lang="en-US" sz="3700" dirty="0">
                <a:solidFill>
                  <a:schemeClr val="bg1">
                    <a:lumMod val="85000"/>
                    <a:lumOff val="15000"/>
                  </a:schemeClr>
                </a:solidFill>
              </a:rPr>
              <a:t>you want to go from….</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58965" y="1396606"/>
            <a:ext cx="6089568" cy="4064787"/>
          </a:xfrm>
          <a:prstGeom prst="rect">
            <a:avLst/>
          </a:prstGeom>
        </p:spPr>
      </p:pic>
    </p:spTree>
    <p:extLst>
      <p:ext uri="{BB962C8B-B14F-4D97-AF65-F5344CB8AC3E}">
        <p14:creationId xmlns:p14="http://schemas.microsoft.com/office/powerpoint/2010/main" val="2690248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3301" y="3976"/>
            <a:ext cx="9138699" cy="6854024"/>
          </a:xfrm>
          <a:prstGeom prst="rect">
            <a:avLst/>
          </a:prstGeom>
        </p:spPr>
      </p:pic>
      <p:sp>
        <p:nvSpPr>
          <p:cNvPr id="2" name="Title 1"/>
          <p:cNvSpPr>
            <a:spLocks noGrp="1"/>
          </p:cNvSpPr>
          <p:nvPr>
            <p:ph type="title"/>
          </p:nvPr>
        </p:nvSpPr>
        <p:spPr>
          <a:xfrm>
            <a:off x="127592" y="365125"/>
            <a:ext cx="2794236" cy="1923002"/>
          </a:xfr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r>
              <a:rPr lang="en-US" sz="2800" dirty="0">
                <a:solidFill>
                  <a:schemeClr val="bg1"/>
                </a:solidFill>
              </a:rPr>
              <a:t>Feel free to contact us for additional information. </a:t>
            </a:r>
          </a:p>
        </p:txBody>
      </p:sp>
      <p:sp>
        <p:nvSpPr>
          <p:cNvPr id="3" name="Content Placeholder 2"/>
          <p:cNvSpPr>
            <a:spLocks noGrp="1"/>
          </p:cNvSpPr>
          <p:nvPr>
            <p:ph sz="half" idx="1"/>
          </p:nvPr>
        </p:nvSpPr>
        <p:spPr>
          <a:xfrm>
            <a:off x="214022" y="4424901"/>
            <a:ext cx="5181600" cy="1370400"/>
          </a:xfrm>
        </p:spPr>
        <p:txBody>
          <a:bodyPr/>
          <a:lstStyle/>
          <a:p>
            <a:pPr marL="0" indent="0">
              <a:buNone/>
            </a:pPr>
            <a:r>
              <a:rPr lang="en-US" sz="2400" dirty="0"/>
              <a:t>Kristen Carroll</a:t>
            </a:r>
          </a:p>
          <a:p>
            <a:pPr marL="0" indent="0">
              <a:buNone/>
            </a:pPr>
            <a:r>
              <a:rPr lang="en-US" sz="2400" dirty="0"/>
              <a:t>Founder and CEO</a:t>
            </a:r>
          </a:p>
          <a:p>
            <a:pPr marL="0" indent="0">
              <a:buNone/>
            </a:pPr>
            <a:endParaRPr lang="en-US" dirty="0"/>
          </a:p>
          <a:p>
            <a:pPr marL="0" indent="0">
              <a:buNone/>
            </a:pPr>
            <a:endParaRPr lang="en-US" dirty="0"/>
          </a:p>
        </p:txBody>
      </p:sp>
      <p:sp>
        <p:nvSpPr>
          <p:cNvPr id="4" name="Content Placeholder 3"/>
          <p:cNvSpPr>
            <a:spLocks noGrp="1"/>
          </p:cNvSpPr>
          <p:nvPr>
            <p:ph sz="half" idx="2"/>
          </p:nvPr>
        </p:nvSpPr>
        <p:spPr>
          <a:xfrm>
            <a:off x="214022" y="2632682"/>
            <a:ext cx="5181600" cy="4351338"/>
          </a:xfrm>
        </p:spPr>
        <p:txBody>
          <a:bodyPr/>
          <a:lstStyle/>
          <a:p>
            <a:pPr marL="0" indent="0">
              <a:buNone/>
            </a:pPr>
            <a:r>
              <a:rPr lang="en-US" sz="2400" dirty="0"/>
              <a:t>Kim J. Dolniak</a:t>
            </a:r>
          </a:p>
          <a:p>
            <a:pPr marL="0" indent="0">
              <a:buNone/>
            </a:pPr>
            <a:r>
              <a:rPr lang="en-US" sz="2400" dirty="0"/>
              <a:t>Owner</a:t>
            </a:r>
          </a:p>
          <a:p>
            <a:pPr marL="0" indent="0">
              <a:buNone/>
            </a:pPr>
            <a:endParaRPr lang="en-US"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4347"/>
          <a:stretch/>
        </p:blipFill>
        <p:spPr>
          <a:xfrm>
            <a:off x="127591" y="3562718"/>
            <a:ext cx="1550134" cy="711625"/>
          </a:xfrm>
          <a:prstGeom prst="rect">
            <a:avLst/>
          </a:prstGeom>
        </p:spPr>
      </p:pic>
      <p:pic>
        <p:nvPicPr>
          <p:cNvPr id="1027" name="Picture 3" descr="logo round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696" y="5322435"/>
            <a:ext cx="1379965" cy="537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5143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104392" y="1483964"/>
            <a:ext cx="779789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i="1" dirty="0" smtClean="0">
                <a:solidFill>
                  <a:srgbClr val="002060"/>
                </a:solidFill>
                <a:effectLst>
                  <a:glow rad="63500">
                    <a:schemeClr val="bg1">
                      <a:alpha val="40000"/>
                    </a:schemeClr>
                  </a:glow>
                  <a:outerShdw blurRad="50800" dist="38100" dir="2700000" algn="tl" rotWithShape="0">
                    <a:prstClr val="black">
                      <a:alpha val="40000"/>
                    </a:prstClr>
                  </a:outerShdw>
                </a:effectLst>
                <a:latin typeface="Gill Sans MT" panose="020B0502020104020203" pitchFamily="34" charset="0"/>
              </a:rPr>
              <a:t>Thank you for joining us!</a:t>
            </a:r>
            <a:endParaRPr lang="en-US" sz="5400" b="1" dirty="0">
              <a:solidFill>
                <a:srgbClr val="002060"/>
              </a:solidFill>
              <a:effectLst>
                <a:glow rad="63500">
                  <a:schemeClr val="bg1">
                    <a:alpha val="40000"/>
                  </a:schemeClr>
                </a:glow>
                <a:outerShdw blurRad="50800" dist="38100" dir="2700000" algn="tl" rotWithShape="0">
                  <a:prstClr val="black">
                    <a:alpha val="40000"/>
                  </a:prstClr>
                </a:outerShdw>
              </a:effectLst>
              <a:latin typeface="Gill Sans MT" panose="020B0502020104020203" pitchFamily="34" charset="0"/>
            </a:endParaRPr>
          </a:p>
        </p:txBody>
      </p:sp>
      <p:sp>
        <p:nvSpPr>
          <p:cNvPr id="4" name="Rectangle 3"/>
          <p:cNvSpPr/>
          <p:nvPr/>
        </p:nvSpPr>
        <p:spPr>
          <a:xfrm>
            <a:off x="1908312" y="2658024"/>
            <a:ext cx="8179903" cy="1938992"/>
          </a:xfrm>
          <a:prstGeom prst="rect">
            <a:avLst/>
          </a:prstGeom>
          <a:gradFill>
            <a:gsLst>
              <a:gs pos="100000">
                <a:schemeClr val="bg1">
                  <a:lumMod val="65000"/>
                  <a:alpha val="60000"/>
                </a:schemeClr>
              </a:gs>
              <a:gs pos="0">
                <a:schemeClr val="bg1">
                  <a:lumMod val="75000"/>
                </a:schemeClr>
              </a:gs>
              <a:gs pos="60000">
                <a:schemeClr val="bg1">
                  <a:alpha val="30000"/>
                </a:schemeClr>
              </a:gs>
              <a:gs pos="33000">
                <a:schemeClr val="bg1"/>
              </a:gs>
            </a:gsLst>
            <a:path path="circle">
              <a:fillToRect l="100000" t="100000"/>
            </a:path>
          </a:gradFill>
        </p:spPr>
        <p:txBody>
          <a:bodyPr wrap="square">
            <a:spAutoFit/>
          </a:bodyPr>
          <a:lstStyle/>
          <a:p>
            <a:pPr algn="ctr"/>
            <a:r>
              <a:rPr lang="en-US" sz="3000" b="1" dirty="0">
                <a:solidFill>
                  <a:srgbClr val="002060"/>
                </a:solidFill>
                <a:latin typeface="Gill Sans MT" panose="020B0502020104020203" pitchFamily="34" charset="0"/>
              </a:rPr>
              <a:t>You won’t want to miss our State of the Industry (sponsored by FASTTRAK) </a:t>
            </a:r>
            <a:r>
              <a:rPr lang="en-US" sz="3000" b="1" dirty="0" smtClean="0">
                <a:solidFill>
                  <a:srgbClr val="002060"/>
                </a:solidFill>
                <a:latin typeface="Gill Sans MT" panose="020B0502020104020203" pitchFamily="34" charset="0"/>
              </a:rPr>
              <a:t>right </a:t>
            </a:r>
            <a:r>
              <a:rPr lang="en-US" sz="3000" b="1" smtClean="0">
                <a:solidFill>
                  <a:srgbClr val="002060"/>
                </a:solidFill>
                <a:latin typeface="Gill Sans MT" panose="020B0502020104020203" pitchFamily="34" charset="0"/>
              </a:rPr>
              <a:t>next door in </a:t>
            </a:r>
            <a:r>
              <a:rPr lang="en-US" sz="3000" b="1" dirty="0">
                <a:solidFill>
                  <a:srgbClr val="002060"/>
                </a:solidFill>
                <a:latin typeface="Gill Sans MT" panose="020B0502020104020203" pitchFamily="34" charset="0"/>
              </a:rPr>
              <a:t>Woodrow Wilson A. </a:t>
            </a:r>
            <a:endParaRPr lang="en-US" sz="3000" b="1" dirty="0" smtClean="0">
              <a:solidFill>
                <a:srgbClr val="002060"/>
              </a:solidFill>
              <a:latin typeface="Gill Sans MT" panose="020B0502020104020203" pitchFamily="34" charset="0"/>
            </a:endParaRPr>
          </a:p>
          <a:p>
            <a:pPr algn="ctr"/>
            <a:r>
              <a:rPr lang="en-US" sz="3000" b="1" dirty="0" smtClean="0">
                <a:solidFill>
                  <a:srgbClr val="002060"/>
                </a:solidFill>
                <a:latin typeface="Gill Sans MT" panose="020B0502020104020203" pitchFamily="34" charset="0"/>
              </a:rPr>
              <a:t>Hurry—it </a:t>
            </a:r>
            <a:r>
              <a:rPr lang="en-US" sz="3000" b="1" dirty="0">
                <a:solidFill>
                  <a:srgbClr val="002060"/>
                </a:solidFill>
                <a:latin typeface="Gill Sans MT" panose="020B0502020104020203" pitchFamily="34" charset="0"/>
              </a:rPr>
              <a:t>starts at 9:45!</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900" y="5803739"/>
            <a:ext cx="4103327" cy="88221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2033" y="5797798"/>
            <a:ext cx="1097617" cy="888156"/>
          </a:xfrm>
          <a:prstGeom prst="rect">
            <a:avLst/>
          </a:prstGeom>
        </p:spPr>
      </p:pic>
      <p:sp>
        <p:nvSpPr>
          <p:cNvPr id="9" name="TextBox 8"/>
          <p:cNvSpPr txBox="1"/>
          <p:nvPr/>
        </p:nvSpPr>
        <p:spPr>
          <a:xfrm>
            <a:off x="1754621" y="5428466"/>
            <a:ext cx="1917513" cy="369332"/>
          </a:xfrm>
          <a:prstGeom prst="rect">
            <a:avLst/>
          </a:prstGeom>
          <a:noFill/>
        </p:spPr>
        <p:txBody>
          <a:bodyPr wrap="none" rtlCol="0">
            <a:spAutoFit/>
          </a:bodyPr>
          <a:lstStyle/>
          <a:p>
            <a:r>
              <a:rPr lang="en-US" b="1" i="1" dirty="0" smtClean="0">
                <a:solidFill>
                  <a:srgbClr val="002060"/>
                </a:solidFill>
                <a:latin typeface="Calisto MT" panose="02040603050505030304" pitchFamily="18" charset="0"/>
                <a:cs typeface="Arial" panose="020B0604020202020204" pitchFamily="34" charset="0"/>
              </a:rPr>
              <a:t>Education Sponsor</a:t>
            </a:r>
            <a:endParaRPr lang="en-US" b="1" i="1" dirty="0">
              <a:solidFill>
                <a:srgbClr val="002060"/>
              </a:solidFill>
              <a:latin typeface="Calisto MT" panose="02040603050505030304" pitchFamily="18" charset="0"/>
              <a:cs typeface="Arial" panose="020B0604020202020204" pitchFamily="34" charset="0"/>
            </a:endParaRPr>
          </a:p>
        </p:txBody>
      </p:sp>
      <p:sp>
        <p:nvSpPr>
          <p:cNvPr id="10" name="TextBox 9"/>
          <p:cNvSpPr txBox="1"/>
          <p:nvPr/>
        </p:nvSpPr>
        <p:spPr>
          <a:xfrm>
            <a:off x="9867269" y="5428466"/>
            <a:ext cx="1552028" cy="369332"/>
          </a:xfrm>
          <a:prstGeom prst="rect">
            <a:avLst/>
          </a:prstGeom>
          <a:noFill/>
        </p:spPr>
        <p:txBody>
          <a:bodyPr wrap="none" rtlCol="0">
            <a:spAutoFit/>
          </a:bodyPr>
          <a:lstStyle/>
          <a:p>
            <a:r>
              <a:rPr lang="en-US" b="1" i="1" dirty="0" smtClean="0">
                <a:solidFill>
                  <a:srgbClr val="002060"/>
                </a:solidFill>
                <a:latin typeface="Calisto MT" panose="02040603050505030304" pitchFamily="18" charset="0"/>
                <a:cs typeface="Arial" panose="020B0604020202020204" pitchFamily="34" charset="0"/>
              </a:rPr>
              <a:t>Coffee Sponsor</a:t>
            </a:r>
            <a:endParaRPr lang="en-US" b="1" i="1" dirty="0">
              <a:solidFill>
                <a:srgbClr val="002060"/>
              </a:solidFill>
              <a:latin typeface="Calisto MT" panose="02040603050505030304" pitchFamily="18" charset="0"/>
              <a:cs typeface="Arial" panose="020B0604020202020204" pitchFamily="34" charset="0"/>
            </a:endParaRPr>
          </a:p>
        </p:txBody>
      </p:sp>
    </p:spTree>
    <p:extLst>
      <p:ext uri="{BB962C8B-B14F-4D97-AF65-F5344CB8AC3E}">
        <p14:creationId xmlns:p14="http://schemas.microsoft.com/office/powerpoint/2010/main" val="3988880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8E6D65-7140-44E3-BE74-58D273794A6E}"/>
              </a:ext>
            </a:extLst>
          </p:cNvPr>
          <p:cNvSpPr>
            <a:spLocks noGrp="1"/>
          </p:cNvSpPr>
          <p:nvPr>
            <p:ph type="title"/>
          </p:nvPr>
        </p:nvSpPr>
        <p:spPr/>
        <p:txBody>
          <a:bodyPr/>
          <a:lstStyle/>
          <a:p>
            <a:r>
              <a:rPr lang="en-US" dirty="0"/>
              <a:t>Case Study/Intro</a:t>
            </a:r>
          </a:p>
        </p:txBody>
      </p:sp>
      <p:pic>
        <p:nvPicPr>
          <p:cNvPr id="4" name="Picture 3" descr="A couple of people that are sitting in a car&#10;&#10;Description generated with high confidence">
            <a:extLst>
              <a:ext uri="{FF2B5EF4-FFF2-40B4-BE49-F238E27FC236}">
                <a16:creationId xmlns="" xmlns:a16="http://schemas.microsoft.com/office/drawing/2014/main" id="{28C817DF-701E-4199-8569-582964E09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873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holding a sign&#10;&#10;Description generated with very high confidence">
            <a:extLst>
              <a:ext uri="{FF2B5EF4-FFF2-40B4-BE49-F238E27FC236}">
                <a16:creationId xmlns="" xmlns:a16="http://schemas.microsoft.com/office/drawing/2014/main" id="{17FA23B8-4C8F-421B-9CC1-D1DD97D6E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6981" y="-89757"/>
            <a:ext cx="9375019" cy="7037514"/>
          </a:xfrm>
          <a:prstGeom prst="rect">
            <a:avLst/>
          </a:prstGeom>
        </p:spPr>
      </p:pic>
      <p:sp>
        <p:nvSpPr>
          <p:cNvPr id="6" name="Rectangle 5">
            <a:extLst>
              <a:ext uri="{FF2B5EF4-FFF2-40B4-BE49-F238E27FC236}">
                <a16:creationId xmlns="" xmlns:a16="http://schemas.microsoft.com/office/drawing/2014/main" id="{F7628B6F-D807-4AC7-B8F9-0378D57C94CA}"/>
              </a:ext>
            </a:extLst>
          </p:cNvPr>
          <p:cNvSpPr/>
          <p:nvPr/>
        </p:nvSpPr>
        <p:spPr>
          <a:xfrm>
            <a:off x="0" y="0"/>
            <a:ext cx="3511745"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 xmlns:a16="http://schemas.microsoft.com/office/drawing/2014/main" id="{F6F69200-232A-4494-A727-D967490E0C5A}"/>
              </a:ext>
            </a:extLst>
          </p:cNvPr>
          <p:cNvSpPr txBox="1"/>
          <p:nvPr/>
        </p:nvSpPr>
        <p:spPr>
          <a:xfrm>
            <a:off x="78537" y="1458552"/>
            <a:ext cx="3511745" cy="4062651"/>
          </a:xfrm>
          <a:prstGeom prst="rect">
            <a:avLst/>
          </a:prstGeom>
          <a:noFill/>
        </p:spPr>
        <p:txBody>
          <a:bodyPr wrap="square" rtlCol="0">
            <a:spAutoFit/>
          </a:bodyPr>
          <a:lstStyle/>
          <a:p>
            <a:pPr marL="285750" indent="-285750">
              <a:buFont typeface="Wingdings" panose="05000000000000000000" pitchFamily="2" charset="2"/>
              <a:buChar char="ü"/>
            </a:pPr>
            <a:r>
              <a:rPr lang="en-US" sz="2400" dirty="0"/>
              <a:t>Fined $30 Billion</a:t>
            </a:r>
          </a:p>
          <a:p>
            <a:pPr marL="285750" indent="-285750">
              <a:buFont typeface="Wingdings" panose="05000000000000000000" pitchFamily="2" charset="2"/>
              <a:buChar char="ü"/>
            </a:pPr>
            <a:r>
              <a:rPr lang="en-US" sz="2400" dirty="0"/>
              <a:t>$10 Billion in “buy-backs”</a:t>
            </a:r>
          </a:p>
          <a:p>
            <a:pPr marL="285750" indent="-285750">
              <a:buFont typeface="Wingdings" panose="05000000000000000000" pitchFamily="2" charset="2"/>
              <a:buChar char="ü"/>
            </a:pPr>
            <a:r>
              <a:rPr lang="en-US" sz="2400" dirty="0"/>
              <a:t>Average $5 Billion /year in profits – 8 years of loss</a:t>
            </a:r>
          </a:p>
          <a:p>
            <a:pPr marL="285750" indent="-285750">
              <a:buFont typeface="Wingdings" panose="05000000000000000000" pitchFamily="2" charset="2"/>
              <a:buChar char="ü"/>
            </a:pPr>
            <a:r>
              <a:rPr lang="en-US" sz="2400" dirty="0"/>
              <a:t>Executive Jail Sentences</a:t>
            </a:r>
          </a:p>
          <a:p>
            <a:pPr marL="285750" indent="-285750">
              <a:buFont typeface="Wingdings" panose="05000000000000000000" pitchFamily="2" charset="2"/>
              <a:buChar char="ü"/>
            </a:pPr>
            <a:r>
              <a:rPr lang="en-US" sz="2400" dirty="0"/>
              <a:t>Audi CEO Arrest – June ‘18</a:t>
            </a:r>
          </a:p>
          <a:p>
            <a:pPr marL="285750" indent="-285750">
              <a:buFont typeface="Wingdings" panose="05000000000000000000" pitchFamily="2" charset="2"/>
              <a:buChar char="ü"/>
            </a:pPr>
            <a:endParaRPr lang="en-US" dirty="0"/>
          </a:p>
        </p:txBody>
      </p:sp>
    </p:spTree>
    <p:extLst>
      <p:ext uri="{BB962C8B-B14F-4D97-AF65-F5344CB8AC3E}">
        <p14:creationId xmlns:p14="http://schemas.microsoft.com/office/powerpoint/2010/main" val="1657916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wall, indoor, table, sitting&#10;&#10;Description generated with very high confidence">
            <a:extLst>
              <a:ext uri="{FF2B5EF4-FFF2-40B4-BE49-F238E27FC236}">
                <a16:creationId xmlns="" xmlns:a16="http://schemas.microsoft.com/office/drawing/2014/main" id="{717E15E9-B173-4EDD-9922-BF86E084B719}"/>
              </a:ext>
            </a:extLst>
          </p:cNvPr>
          <p:cNvPicPr>
            <a:picLocks noChangeAspect="1"/>
          </p:cNvPicPr>
          <p:nvPr/>
        </p:nvPicPr>
        <p:blipFill rotWithShape="1">
          <a:blip r:embed="rId3">
            <a:extLst>
              <a:ext uri="{28A0092B-C50C-407E-A947-70E740481C1C}">
                <a14:useLocalDpi xmlns:a14="http://schemas.microsoft.com/office/drawing/2010/main" val="0"/>
              </a:ext>
            </a:extLst>
          </a:blip>
          <a:srcRect t="9138" b="7219"/>
          <a:stretch/>
        </p:blipFill>
        <p:spPr>
          <a:xfrm>
            <a:off x="20" y="10"/>
            <a:ext cx="12191980" cy="6857990"/>
          </a:xfrm>
          <a:prstGeom prst="rect">
            <a:avLst/>
          </a:prstGeom>
        </p:spPr>
      </p:pic>
      <p:sp>
        <p:nvSpPr>
          <p:cNvPr id="13" name="Rectangle 8">
            <a:extLst>
              <a:ext uri="{FF2B5EF4-FFF2-40B4-BE49-F238E27FC236}">
                <a16:creationId xmlns="" xmlns:a16="http://schemas.microsoft.com/office/drawing/2014/main" id="{5BF6713D-1D96-48BA-83FB-4CAD9ADFCB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752975"/>
            <a:ext cx="4610100" cy="132397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69E8661E-1C77-497A-9299-8F10763B56FC}"/>
              </a:ext>
            </a:extLst>
          </p:cNvPr>
          <p:cNvSpPr>
            <a:spLocks noGrp="1"/>
          </p:cNvSpPr>
          <p:nvPr>
            <p:ph type="title"/>
          </p:nvPr>
        </p:nvSpPr>
        <p:spPr>
          <a:xfrm>
            <a:off x="783336" y="4857750"/>
            <a:ext cx="3721989" cy="1066800"/>
          </a:xfrm>
          <a:prstGeom prst="rect">
            <a:avLst/>
          </a:prstGeom>
          <a:noFill/>
          <a:ln w="174625" cap="sq" cmpd="thinThick">
            <a:noFill/>
            <a:miter lim="800000"/>
          </a:ln>
        </p:spPr>
        <p:txBody>
          <a:bodyPr>
            <a:normAutofit/>
          </a:bodyPr>
          <a:lstStyle/>
          <a:p>
            <a:pPr algn="r"/>
            <a:r>
              <a:rPr lang="en-US" sz="2800" dirty="0">
                <a:solidFill>
                  <a:srgbClr val="FFFFFF"/>
                </a:solidFill>
              </a:rPr>
              <a:t>What happened?</a:t>
            </a:r>
          </a:p>
        </p:txBody>
      </p:sp>
    </p:spTree>
    <p:extLst>
      <p:ext uri="{BB962C8B-B14F-4D97-AF65-F5344CB8AC3E}">
        <p14:creationId xmlns:p14="http://schemas.microsoft.com/office/powerpoint/2010/main" val="1663481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4606" b="1125"/>
          <a:stretch/>
        </p:blipFill>
        <p:spPr>
          <a:xfrm>
            <a:off x="20" y="10"/>
            <a:ext cx="12191980" cy="6857990"/>
          </a:xfrm>
          <a:prstGeom prst="rect">
            <a:avLst/>
          </a:prstGeom>
        </p:spPr>
      </p:pic>
      <p:sp>
        <p:nvSpPr>
          <p:cNvPr id="15" name="Freeform 5">
            <a:extLst>
              <a:ext uri="{FF2B5EF4-FFF2-40B4-BE49-F238E27FC236}">
                <a16:creationId xmlns=""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 xmlns:a16="http://schemas.microsoft.com/office/drawing/2014/main" id="{7A1D72B6-EA4E-4E18-8ED4-6C78E457EA5E}"/>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3600" dirty="0"/>
              <a:t>STRONG VALUES LEAD LEADERS</a:t>
            </a:r>
          </a:p>
        </p:txBody>
      </p:sp>
      <p:cxnSp>
        <p:nvCxnSpPr>
          <p:cNvPr id="17" name="Straight Connector 16">
            <a:extLst>
              <a:ext uri="{FF2B5EF4-FFF2-40B4-BE49-F238E27FC236}">
                <a16:creationId xmlns=""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9108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 xmlns:a16="http://schemas.microsoft.com/office/drawing/2014/main" id="{23962611-DFD5-4092-AAFD-559E3DFCE2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A2DA1A1B-CDFB-446B-B5AF-0917AE933251}"/>
              </a:ext>
            </a:extLst>
          </p:cNvPr>
          <p:cNvSpPr>
            <a:spLocks noGrp="1"/>
          </p:cNvSpPr>
          <p:nvPr>
            <p:ph type="title"/>
          </p:nvPr>
        </p:nvSpPr>
        <p:spPr>
          <a:xfrm>
            <a:off x="3043403" y="2760710"/>
            <a:ext cx="6105194" cy="2031055"/>
          </a:xfrm>
        </p:spPr>
        <p:txBody>
          <a:bodyPr vert="horz" lIns="91440" tIns="45720" rIns="91440" bIns="45720" rtlCol="0" anchor="b">
            <a:noAutofit/>
          </a:bodyPr>
          <a:lstStyle/>
          <a:p>
            <a:pPr algn="ctr"/>
            <a:r>
              <a:rPr lang="en-US" sz="7200" kern="1200" dirty="0">
                <a:solidFill>
                  <a:srgbClr val="FFFFFF"/>
                </a:solidFill>
                <a:latin typeface="+mj-lt"/>
                <a:ea typeface="+mj-ea"/>
                <a:cs typeface="+mj-cs"/>
              </a:rPr>
              <a:t>What is </a:t>
            </a:r>
            <a:br>
              <a:rPr lang="en-US" sz="7200" kern="1200" dirty="0">
                <a:solidFill>
                  <a:srgbClr val="FFFFFF"/>
                </a:solidFill>
                <a:latin typeface="+mj-lt"/>
                <a:ea typeface="+mj-ea"/>
                <a:cs typeface="+mj-cs"/>
              </a:rPr>
            </a:br>
            <a:r>
              <a:rPr lang="en-US" sz="7200" kern="1200" dirty="0">
                <a:solidFill>
                  <a:srgbClr val="FFFFFF"/>
                </a:solidFill>
                <a:latin typeface="+mj-lt"/>
                <a:ea typeface="+mj-ea"/>
                <a:cs typeface="+mj-cs"/>
              </a:rPr>
              <a:t>Values-Led Leadership?</a:t>
            </a:r>
          </a:p>
        </p:txBody>
      </p:sp>
      <p:pic>
        <p:nvPicPr>
          <p:cNvPr id="24" name="Picture 23">
            <a:extLst>
              <a:ext uri="{FF2B5EF4-FFF2-40B4-BE49-F238E27FC236}">
                <a16:creationId xmlns="" xmlns:a16="http://schemas.microsoft.com/office/drawing/2014/main" id="{2270F1FA-0425-408F-9861-80BF5AFB276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98686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 xmlns:a16="http://schemas.microsoft.com/office/drawing/2014/main" id="{E20EB187-900F-4AF5-813B-101456D9F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text&#10;&#10;Description generated with high confidence">
            <a:extLst>
              <a:ext uri="{FF2B5EF4-FFF2-40B4-BE49-F238E27FC236}">
                <a16:creationId xmlns="" xmlns:a16="http://schemas.microsoft.com/office/drawing/2014/main" id="{CE889578-FDB4-49E8-AFFC-0F1489614227}"/>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5414"/>
          <a:stretch/>
        </p:blipFill>
        <p:spPr>
          <a:xfrm>
            <a:off x="0" y="1"/>
            <a:ext cx="12191980" cy="6857999"/>
          </a:xfrm>
          <a:prstGeom prst="rect">
            <a:avLst/>
          </a:prstGeom>
        </p:spPr>
      </p:pic>
      <p:sp>
        <p:nvSpPr>
          <p:cNvPr id="2" name="Title 1">
            <a:extLst>
              <a:ext uri="{FF2B5EF4-FFF2-40B4-BE49-F238E27FC236}">
                <a16:creationId xmlns="" xmlns:a16="http://schemas.microsoft.com/office/drawing/2014/main" id="{3673F97E-3E13-4DC4-B0C7-949C4ECF106A}"/>
              </a:ext>
            </a:extLst>
          </p:cNvPr>
          <p:cNvSpPr>
            <a:spLocks noGrp="1"/>
          </p:cNvSpPr>
          <p:nvPr>
            <p:ph type="title"/>
          </p:nvPr>
        </p:nvSpPr>
        <p:spPr>
          <a:xfrm>
            <a:off x="4387349" y="1200152"/>
            <a:ext cx="6897171" cy="4457696"/>
          </a:xfrm>
        </p:spPr>
        <p:txBody>
          <a:bodyPr vert="horz" lIns="91440" tIns="45720" rIns="91440" bIns="45720" rtlCol="0" anchor="ctr">
            <a:normAutofit/>
          </a:bodyPr>
          <a:lstStyle/>
          <a:p>
            <a:r>
              <a:rPr lang="en-US" sz="7400" dirty="0" smtClean="0">
                <a:solidFill>
                  <a:srgbClr val="FFFFFF"/>
                </a:solidFill>
                <a:effectLst>
                  <a:outerShdw blurRad="50800" dist="38100" dir="2700000" algn="tl" rotWithShape="0">
                    <a:prstClr val="black">
                      <a:alpha val="40000"/>
                    </a:prstClr>
                  </a:outerShdw>
                </a:effectLst>
              </a:rPr>
              <a:t>Values-Led </a:t>
            </a:r>
            <a:r>
              <a:rPr lang="en-US" sz="7400" dirty="0">
                <a:solidFill>
                  <a:srgbClr val="FFFFFF"/>
                </a:solidFill>
                <a:effectLst>
                  <a:outerShdw blurRad="50800" dist="38100" dir="2700000" algn="tl" rotWithShape="0">
                    <a:prstClr val="black">
                      <a:alpha val="40000"/>
                    </a:prstClr>
                  </a:outerShdw>
                </a:effectLst>
              </a:rPr>
              <a:t>Leadership </a:t>
            </a:r>
            <a:br>
              <a:rPr lang="en-US" sz="7400" dirty="0">
                <a:solidFill>
                  <a:srgbClr val="FFFFFF"/>
                </a:solidFill>
                <a:effectLst>
                  <a:outerShdw blurRad="50800" dist="38100" dir="2700000" algn="tl" rotWithShape="0">
                    <a:prstClr val="black">
                      <a:alpha val="40000"/>
                    </a:prstClr>
                  </a:outerShdw>
                </a:effectLst>
              </a:rPr>
            </a:br>
            <a:r>
              <a:rPr lang="en-US" sz="7400" dirty="0">
                <a:solidFill>
                  <a:srgbClr val="FFFFFF"/>
                </a:solidFill>
                <a:effectLst>
                  <a:outerShdw blurRad="50800" dist="38100" dir="2700000" algn="tl" rotWithShape="0">
                    <a:prstClr val="black">
                      <a:alpha val="40000"/>
                    </a:prstClr>
                  </a:outerShdw>
                </a:effectLst>
              </a:rPr>
              <a:t>is a Business Strategy  </a:t>
            </a:r>
          </a:p>
        </p:txBody>
      </p:sp>
      <p:cxnSp>
        <p:nvCxnSpPr>
          <p:cNvPr id="11" name="Straight Connector 10">
            <a:extLst>
              <a:ext uri="{FF2B5EF4-FFF2-40B4-BE49-F238E27FC236}">
                <a16:creationId xmlns="" xmlns:a16="http://schemas.microsoft.com/office/drawing/2014/main" id="{624D17C8-E9C2-48A4-AA36-D7048A6CCC4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832742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442"/>
          <a:stretch/>
        </p:blipFill>
        <p:spPr>
          <a:xfrm>
            <a:off x="20" y="10"/>
            <a:ext cx="12191980" cy="6857990"/>
          </a:xfrm>
          <a:prstGeom prst="rect">
            <a:avLst/>
          </a:prstGeom>
        </p:spPr>
      </p:pic>
      <p:sp>
        <p:nvSpPr>
          <p:cNvPr id="11" name="Rectangle 10">
            <a:extLst>
              <a:ext uri="{FF2B5EF4-FFF2-40B4-BE49-F238E27FC236}">
                <a16:creationId xmlns=""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41AE7A19-208E-4B73-8417-EDB200D000FA}"/>
              </a:ext>
            </a:extLst>
          </p:cNvPr>
          <p:cNvSpPr>
            <a:spLocks noGrp="1"/>
          </p:cNvSpPr>
          <p:nvPr>
            <p:ph type="title"/>
          </p:nvPr>
        </p:nvSpPr>
        <p:spPr>
          <a:xfrm>
            <a:off x="523875" y="5384145"/>
            <a:ext cx="11210925" cy="1189577"/>
          </a:xfrm>
        </p:spPr>
        <p:txBody>
          <a:bodyPr vert="horz" lIns="91440" tIns="45720" rIns="91440" bIns="45720" rtlCol="0" anchor="ctr">
            <a:normAutofit fontScale="90000"/>
          </a:bodyPr>
          <a:lstStyle/>
          <a:p>
            <a:pPr algn="ctr"/>
            <a:r>
              <a:rPr lang="en-US" sz="900" dirty="0">
                <a:solidFill>
                  <a:schemeClr val="tx1">
                    <a:lumMod val="85000"/>
                    <a:lumOff val="15000"/>
                  </a:schemeClr>
                </a:solidFill>
              </a:rPr>
              <a:t/>
            </a:r>
            <a:br>
              <a:rPr lang="en-US" sz="900" dirty="0">
                <a:solidFill>
                  <a:schemeClr val="tx1">
                    <a:lumMod val="85000"/>
                    <a:lumOff val="15000"/>
                  </a:schemeClr>
                </a:solidFill>
              </a:rPr>
            </a:br>
            <a:r>
              <a:rPr lang="en-US" sz="900" dirty="0">
                <a:solidFill>
                  <a:schemeClr val="tx1">
                    <a:lumMod val="85000"/>
                    <a:lumOff val="15000"/>
                  </a:schemeClr>
                </a:solidFill>
              </a:rPr>
              <a:t/>
            </a:r>
            <a:br>
              <a:rPr lang="en-US" sz="900" dirty="0">
                <a:solidFill>
                  <a:schemeClr val="tx1">
                    <a:lumMod val="85000"/>
                    <a:lumOff val="15000"/>
                  </a:schemeClr>
                </a:solidFill>
              </a:rPr>
            </a:br>
            <a:r>
              <a:rPr lang="en-US" sz="900" dirty="0">
                <a:solidFill>
                  <a:schemeClr val="tx1">
                    <a:lumMod val="85000"/>
                    <a:lumOff val="15000"/>
                  </a:schemeClr>
                </a:solidFill>
              </a:rPr>
              <a:t/>
            </a:r>
            <a:br>
              <a:rPr lang="en-US" sz="900" dirty="0">
                <a:solidFill>
                  <a:schemeClr val="tx1">
                    <a:lumMod val="85000"/>
                    <a:lumOff val="15000"/>
                  </a:schemeClr>
                </a:solidFill>
              </a:rPr>
            </a:br>
            <a:r>
              <a:rPr lang="en-US" sz="3600" dirty="0">
                <a:solidFill>
                  <a:schemeClr val="tx1">
                    <a:lumMod val="85000"/>
                    <a:lumOff val="15000"/>
                  </a:schemeClr>
                </a:solidFill>
              </a:rPr>
              <a:t>What does it look like if you do?</a:t>
            </a:r>
            <a:br>
              <a:rPr lang="en-US" sz="3600" dirty="0">
                <a:solidFill>
                  <a:schemeClr val="tx1">
                    <a:lumMod val="85000"/>
                    <a:lumOff val="15000"/>
                  </a:schemeClr>
                </a:solidFill>
              </a:rPr>
            </a:br>
            <a:r>
              <a:rPr lang="en-US" sz="3600" dirty="0">
                <a:solidFill>
                  <a:schemeClr val="tx1">
                    <a:lumMod val="85000"/>
                    <a:lumOff val="15000"/>
                  </a:schemeClr>
                </a:solidFill>
              </a:rPr>
              <a:t/>
            </a:r>
            <a:br>
              <a:rPr lang="en-US" sz="3600" dirty="0">
                <a:solidFill>
                  <a:schemeClr val="tx1">
                    <a:lumMod val="85000"/>
                    <a:lumOff val="15000"/>
                  </a:schemeClr>
                </a:solidFill>
              </a:rPr>
            </a:br>
            <a:endParaRPr lang="en-US" sz="3600" dirty="0">
              <a:solidFill>
                <a:schemeClr val="tx1">
                  <a:lumMod val="85000"/>
                  <a:lumOff val="15000"/>
                </a:schemeClr>
              </a:solidFill>
            </a:endParaRPr>
          </a:p>
        </p:txBody>
      </p:sp>
      <p:cxnSp>
        <p:nvCxnSpPr>
          <p:cNvPr id="13" name="Straight Connector 12">
            <a:extLst>
              <a:ext uri="{FF2B5EF4-FFF2-40B4-BE49-F238E27FC236}">
                <a16:creationId xmlns=""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485372"/>
      </p:ext>
    </p:extLst>
  </p:cSld>
  <p:clrMapOvr>
    <a:masterClrMapping/>
  </p:clrMapOvr>
</p:sld>
</file>

<file path=ppt/theme/theme1.xml><?xml version="1.0" encoding="utf-8"?>
<a:theme xmlns:a="http://schemas.openxmlformats.org/drawingml/2006/main" name="Office Theme">
  <a:themeElements>
    <a:clrScheme name="Custom 81">
      <a:dk1>
        <a:sysClr val="windowText" lastClr="000000"/>
      </a:dk1>
      <a:lt1>
        <a:sysClr val="window" lastClr="FFFFFF"/>
      </a:lt1>
      <a:dk2>
        <a:srgbClr val="455F51"/>
      </a:dk2>
      <a:lt2>
        <a:srgbClr val="FFFFFF"/>
      </a:lt2>
      <a:accent1>
        <a:srgbClr val="99CB38"/>
      </a:accent1>
      <a:accent2>
        <a:srgbClr val="63A537"/>
      </a:accent2>
      <a:accent3>
        <a:srgbClr val="C1DF87"/>
      </a:accent3>
      <a:accent4>
        <a:srgbClr val="4A7B29"/>
      </a:accent4>
      <a:accent5>
        <a:srgbClr val="4EB3CF"/>
      </a:accent5>
      <a:accent6>
        <a:srgbClr val="51C3F9"/>
      </a:accent6>
      <a:hlink>
        <a:srgbClr val="000000"/>
      </a:hlink>
      <a:folHlink>
        <a:srgbClr val="00000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1369</TotalTime>
  <Words>1594</Words>
  <Application>Microsoft Office PowerPoint</Application>
  <PresentationFormat>Widescreen</PresentationFormat>
  <Paragraphs>276</Paragraphs>
  <Slides>29</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Calibri</vt:lpstr>
      <vt:lpstr>Calisto MT</vt:lpstr>
      <vt:lpstr>Century Gothic</vt:lpstr>
      <vt:lpstr>Gill Sans MT</vt:lpstr>
      <vt:lpstr>Impact</vt:lpstr>
      <vt:lpstr>Ink Free</vt:lpstr>
      <vt:lpstr>Times New Roman</vt:lpstr>
      <vt:lpstr>Wingdings</vt:lpstr>
      <vt:lpstr>Office Theme</vt:lpstr>
      <vt:lpstr>Values-Led Leadership: Driving Your Operation  Straight to the Bank</vt:lpstr>
      <vt:lpstr>LED LEADERSHIP</vt:lpstr>
      <vt:lpstr>Case Study/Intro</vt:lpstr>
      <vt:lpstr>PowerPoint Presentation</vt:lpstr>
      <vt:lpstr>What happened?</vt:lpstr>
      <vt:lpstr>STRONG VALUES LEAD LEADERS</vt:lpstr>
      <vt:lpstr>What is  Values-Led Leadership?</vt:lpstr>
      <vt:lpstr>Values-Led Leadership  is a Business Strategy  </vt:lpstr>
      <vt:lpstr>   What does it look like if you do?  </vt:lpstr>
      <vt:lpstr>Are you a Leader?</vt:lpstr>
      <vt:lpstr>PowerPoint Presentation</vt:lpstr>
      <vt:lpstr>PowerPoint Presentation</vt:lpstr>
      <vt:lpstr>Leadership Question 1</vt:lpstr>
      <vt:lpstr>Leadership Question #2</vt:lpstr>
      <vt:lpstr>Leadership Question #3</vt:lpstr>
      <vt:lpstr>Leadership Question #4</vt:lpstr>
      <vt:lpstr>Leadership Question #5 </vt:lpstr>
      <vt:lpstr>PowerPoint Presentation</vt:lpstr>
      <vt:lpstr>Company Values for Our Industry</vt:lpstr>
      <vt:lpstr>PowerPoint Presentation</vt:lpstr>
      <vt:lpstr>PowerPoint Presentation</vt:lpstr>
      <vt:lpstr>PowerPoint Presentation</vt:lpstr>
      <vt:lpstr>BEST Mission Statement Image Goes here</vt:lpstr>
      <vt:lpstr>How to become a values-led leader</vt:lpstr>
      <vt:lpstr>Moving Your Leadership to Create a Values- Driven Culture</vt:lpstr>
      <vt:lpstr>PowerPoint Presentation</vt:lpstr>
      <vt:lpstr>#8 You have to do the first 7 if you want to go from….</vt:lpstr>
      <vt:lpstr>Feel free to contact us for additional information.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LED LEADERSHIP</dc:title>
  <dc:creator>Kristen Carroll</dc:creator>
  <cp:lastModifiedBy>Madeleine Maccar</cp:lastModifiedBy>
  <cp:revision>49</cp:revision>
  <dcterms:created xsi:type="dcterms:W3CDTF">2018-08-06T02:43:07Z</dcterms:created>
  <dcterms:modified xsi:type="dcterms:W3CDTF">2018-10-05T21:45:11Z</dcterms:modified>
</cp:coreProperties>
</file>