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56" r:id="rId3"/>
    <p:sldId id="273" r:id="rId4"/>
    <p:sldId id="275" r:id="rId5"/>
    <p:sldId id="276" r:id="rId6"/>
    <p:sldId id="277" r:id="rId7"/>
    <p:sldId id="274" r:id="rId8"/>
    <p:sldId id="278" r:id="rId9"/>
    <p:sldId id="279" r:id="rId10"/>
    <p:sldId id="280" r:id="rId11"/>
    <p:sldId id="281" r:id="rId12"/>
    <p:sldId id="28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5B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897F-F06E-4344-A8FF-17FDE3F899E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E926-1F31-4BB4-9BD6-B5D06BE5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B4A3-12F6-4AF9-B891-76001FED8DCB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ECF9-FA6A-49F7-B7CE-1E97211B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7734"/>
            <a:ext cx="4192227" cy="129959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23900" y="2379792"/>
            <a:ext cx="10515600" cy="2009775"/>
          </a:xfrm>
          <a:effectLst>
            <a:outerShdw blurRad="254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Gill Sans MT" panose="020B0502020104020203" pitchFamily="34" charset="0"/>
                <a:cs typeface="Times New Roman" panose="02020603050405020304" pitchFamily="18" charset="0"/>
              </a:rPr>
              <a:t>An Effective Game Plan for Hiring, Compensating, and Training a Salesperson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029" y="5762625"/>
            <a:ext cx="6384471" cy="923330"/>
          </a:xfrm>
          <a:prstGeom prst="rect">
            <a:avLst/>
          </a:prstGeom>
          <a:gradFill flip="none" rotWithShape="1">
            <a:gsLst>
              <a:gs pos="100000">
                <a:srgbClr val="FDB5BA"/>
              </a:gs>
              <a:gs pos="71000">
                <a:schemeClr val="bg1">
                  <a:alpha val="70000"/>
                </a:schemeClr>
              </a:gs>
              <a:gs pos="1000">
                <a:srgbClr val="FDB5BA"/>
              </a:gs>
              <a:gs pos="3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12700" dir="5400000" algn="ctr" rotWithShape="0">
              <a:srgbClr val="000000">
                <a:alpha val="9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Presented by: 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</a:br>
            <a: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Lisa </a:t>
            </a: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Censullo of ACCESS Boston and </a:t>
            </a:r>
            <a: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/>
            </a:r>
            <a:b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</a:br>
            <a:r>
              <a:rPr lang="en-US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Art </a:t>
            </a:r>
            <a:r>
              <a:rPr lang="en-US" b="1" i="1" dirty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</a:rPr>
              <a:t>Miesemer of RMA Worldwide Chauffeured Transportation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977825"/>
            <a:ext cx="3293626" cy="7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3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E25AD-99B2-483A-AA3A-10158560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8F4C86-7119-41DC-8AB2-02B0F4AE0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95" y="2509911"/>
            <a:ext cx="710691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LEGO&#10;&#10;Description generated with very high confidence">
            <a:extLst>
              <a:ext uri="{FF2B5EF4-FFF2-40B4-BE49-F238E27FC236}">
                <a16:creationId xmlns:a16="http://schemas.microsoft.com/office/drawing/2014/main" xmlns="" id="{CC3BC4E8-36FA-4E09-9F0D-C2C7FD3A3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54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19F1B-0BB6-4582-BF7F-75723CC5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Compensation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0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B33F3622-D1D7-4B3B-8CA6-93B9A557D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30-878A-4D1F-BD71-6CDBC8ED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7712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00807" y="1511453"/>
            <a:ext cx="8945218" cy="8092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i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Thank you for joining us!</a:t>
            </a:r>
            <a:endParaRPr lang="en-US" sz="54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9091" y="2559389"/>
            <a:ext cx="8219552" cy="2062103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  <a:alpha val="70000"/>
                </a:schemeClr>
              </a:gs>
              <a:gs pos="0">
                <a:schemeClr val="bg1">
                  <a:lumMod val="75000"/>
                </a:schemeClr>
              </a:gs>
              <a:gs pos="60000">
                <a:schemeClr val="bg1">
                  <a:alpha val="30000"/>
                </a:schemeClr>
              </a:gs>
              <a:gs pos="33000">
                <a:schemeClr val="bg1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You won’t want to miss </a:t>
            </a:r>
            <a:r>
              <a:rPr lang="en-US" sz="3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the next session, </a:t>
            </a:r>
            <a:r>
              <a:rPr lang="en-US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Leveraging Technology to Improve Your Customer Experience and Bottom Line, which starts right here in 15 minutes.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5803739"/>
            <a:ext cx="4103327" cy="882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33" y="5797798"/>
            <a:ext cx="1097617" cy="888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4621" y="5428466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Education Sponsor</a:t>
            </a:r>
            <a:endParaRPr lang="en-US" b="1" i="1" dirty="0">
              <a:solidFill>
                <a:srgbClr val="00206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7269" y="5428466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Coffee Sponsor</a:t>
            </a:r>
            <a:endParaRPr lang="en-US" b="1" i="1" dirty="0">
              <a:solidFill>
                <a:srgbClr val="00206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28417" y="5489352"/>
            <a:ext cx="15213286" cy="1368648"/>
          </a:xfrm>
          <a:prstGeom prst="rect">
            <a:avLst/>
          </a:prstGeom>
          <a:solidFill>
            <a:srgbClr val="1E49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7" y="5695950"/>
            <a:ext cx="2727255" cy="85725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1306404" y="5834023"/>
            <a:ext cx="2876718" cy="575839"/>
          </a:xfrm>
          <a:prstGeom prst="rect">
            <a:avLst/>
          </a:prstGeom>
          <a:effectLst/>
        </p:spPr>
        <p:txBody>
          <a:bodyPr vert="horz" wrap="square" lIns="0" tIns="8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70"/>
              </a:spcBef>
            </a:pP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Sean Arena</a:t>
            </a:r>
          </a:p>
          <a:p>
            <a:pPr algn="r">
              <a:spcBef>
                <a:spcPts val="70"/>
              </a:spcBef>
            </a:pP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April, 201</a:t>
            </a:r>
            <a:r>
              <a:rPr lang="en-US" sz="1600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3417760" y="5945110"/>
            <a:ext cx="1882570" cy="575839"/>
          </a:xfrm>
          <a:prstGeom prst="rect">
            <a:avLst/>
          </a:prstGeom>
          <a:effectLst/>
        </p:spPr>
        <p:txBody>
          <a:bodyPr vert="horz" wrap="square" lIns="0" tIns="8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0"/>
              </a:spcBef>
            </a:pPr>
            <a:r>
              <a:rPr lang="en-US" b="1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Lisa Censullo</a:t>
            </a: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spcBef>
                <a:spcPts val="70"/>
              </a:spcBef>
            </a:pP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President </a:t>
            </a:r>
            <a:endParaRPr lang="en-US" sz="1600" kern="0" spc="-2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D04A0F-2E70-42D6-B9D5-5B2D1B39F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87" y="5715312"/>
            <a:ext cx="916725" cy="916725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25BCE153-91C2-4CDE-AB22-0622B70624C0}"/>
              </a:ext>
            </a:extLst>
          </p:cNvPr>
          <p:cNvSpPr txBox="1">
            <a:spLocks/>
          </p:cNvSpPr>
          <p:nvPr/>
        </p:nvSpPr>
        <p:spPr>
          <a:xfrm>
            <a:off x="7659857" y="5905692"/>
            <a:ext cx="3294322" cy="575839"/>
          </a:xfrm>
          <a:prstGeom prst="rect">
            <a:avLst/>
          </a:prstGeom>
          <a:effectLst/>
        </p:spPr>
        <p:txBody>
          <a:bodyPr vert="horz" wrap="square" lIns="0" tIns="89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70"/>
              </a:spcBef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 Miesemer</a:t>
            </a: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 algn="r">
              <a:spcBef>
                <a:spcPts val="70"/>
              </a:spcBef>
            </a:pPr>
            <a:r>
              <a:rPr lang="en-US" kern="0" spc="-25" dirty="0">
                <a:solidFill>
                  <a:schemeClr val="bg1"/>
                </a:solidFill>
                <a:latin typeface="Century Gothic" panose="020B0502020202020204" pitchFamily="34" charset="0"/>
              </a:rPr>
              <a:t>SVP, Business Development</a:t>
            </a:r>
            <a:endParaRPr lang="en-US" sz="1600" kern="0" spc="-2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AA70C-5C90-49FD-857D-8668AD61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69" y="22611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An Effective Game Plan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for </a:t>
            </a:r>
            <a:r>
              <a:rPr lang="en-US" sz="6000" b="1" dirty="0"/>
              <a:t>Hiring, Compensating, and Training a Salesperson </a:t>
            </a:r>
          </a:p>
        </p:txBody>
      </p:sp>
    </p:spTree>
    <p:extLst>
      <p:ext uri="{BB962C8B-B14F-4D97-AF65-F5344CB8AC3E}">
        <p14:creationId xmlns:p14="http://schemas.microsoft.com/office/powerpoint/2010/main" val="145288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8C2E8848-7A44-472A-BE65-AE223E75F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21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08D56-9046-4B17-BA9C-CA90E060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HIRING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window&#10;&#10;Description generated with high confidence">
            <a:extLst>
              <a:ext uri="{FF2B5EF4-FFF2-40B4-BE49-F238E27FC236}">
                <a16:creationId xmlns:a16="http://schemas.microsoft.com/office/drawing/2014/main" xmlns="" id="{2F2C5B1D-2DDE-475B-A985-38B981F99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8B84A-D462-49B9-9071-FF05D8A2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THE INDUSTRY VETERAN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3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F95D4-D393-4DD0-9CCE-1665D5D0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INTERNAL TALENT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54A7C06-B44A-40BB-BD63-F25EF9A3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1274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03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0929E4-572C-44DF-B2F5-899013376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6" b="16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9B5EC-46AD-41FB-81BD-3CC5F3F2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EXTERNAL TALENT 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FD33BD-50CF-4A45-93B2-7C4DD3F7C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EB549-B271-4253-8F44-7A4C5CC6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7728449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24D17C8-E9C2-48A4-AA36-D7048A6CC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10FF9B82-C6B3-456C-A72A-70805A6EA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CE0617A-4ACA-4410-872E-8C9F1BEC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, indoor&#10;&#10;Description generated with high confidence">
            <a:extLst>
              <a:ext uri="{FF2B5EF4-FFF2-40B4-BE49-F238E27FC236}">
                <a16:creationId xmlns:a16="http://schemas.microsoft.com/office/drawing/2014/main" xmlns="" id="{791658A3-88A6-4FD2-8C7B-C6285588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4D155-120B-472F-8CE5-35C397FB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Guidance and Goal Setting</a:t>
            </a:r>
          </a:p>
        </p:txBody>
      </p:sp>
    </p:spTree>
    <p:extLst>
      <p:ext uri="{BB962C8B-B14F-4D97-AF65-F5344CB8AC3E}">
        <p14:creationId xmlns:p14="http://schemas.microsoft.com/office/powerpoint/2010/main" val="397966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94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Calisto MT</vt:lpstr>
      <vt:lpstr>Century Gothic</vt:lpstr>
      <vt:lpstr>Gill Sans MT</vt:lpstr>
      <vt:lpstr>Times New Roman</vt:lpstr>
      <vt:lpstr>Office Theme</vt:lpstr>
      <vt:lpstr>An Effective Game Plan for Hiring, Compensating, and Training a Salesperson</vt:lpstr>
      <vt:lpstr>An Effective Game Plan  for Hiring, Compensating, and Training a Salesperson </vt:lpstr>
      <vt:lpstr>HIRING </vt:lpstr>
      <vt:lpstr>THE INDUSTRY VETERAN</vt:lpstr>
      <vt:lpstr>INTERNAL TALENT</vt:lpstr>
      <vt:lpstr>EXTERNAL TALENT SEARCH</vt:lpstr>
      <vt:lpstr>MANAGEMENT</vt:lpstr>
      <vt:lpstr>Management Styles</vt:lpstr>
      <vt:lpstr>Guidance and Goal Setting</vt:lpstr>
      <vt:lpstr>Training</vt:lpstr>
      <vt:lpstr>Compensation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cover slide to be input here</dc:title>
  <dc:creator>Kristen Carroll</dc:creator>
  <cp:lastModifiedBy>Madeleine Maccar</cp:lastModifiedBy>
  <cp:revision>5</cp:revision>
  <dcterms:created xsi:type="dcterms:W3CDTF">2018-10-04T22:09:56Z</dcterms:created>
  <dcterms:modified xsi:type="dcterms:W3CDTF">2018-10-05T21:51:47Z</dcterms:modified>
</cp:coreProperties>
</file>