
<file path=[Content_Types].xml><?xml version="1.0" encoding="utf-8"?>
<Types xmlns="http://schemas.openxmlformats.org/package/2006/content-types">
  <Override PartName="/ppt/slides/slide18.xml" ContentType="application/vnd.openxmlformats-officedocument.presentationml.slide+xml"/>
  <Override PartName="/ppt/notesSlides/notesSlide4.xml" ContentType="application/vnd.openxmlformats-officedocument.presentationml.notes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notesSlides/notesSlide9.xml" ContentType="application/vnd.openxmlformats-officedocument.presentationml.notesSlide+xml"/>
  <Override PartName="/ppt/slides/slide5.xml" ContentType="application/vnd.openxmlformats-officedocument.presentationml.slide+xml"/>
  <Override PartName="/ppt/slideLayouts/slideLayout11.xml" ContentType="application/vnd.openxmlformats-officedocument.presentationml.slideLayout+xml"/>
  <Override PartName="/ppt/diagrams/colors1.xml" ContentType="application/vnd.openxmlformats-officedocument.drawingml.diagramColors+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slideLayouts/slideLayout5.xml" ContentType="application/vnd.openxmlformats-officedocument.presentationml.slideLayout+xml"/>
  <Override PartName="/ppt/notesSlides/notesSlide12.xml" ContentType="application/vnd.openxmlformats-officedocument.presentationml.notesSlide+xml"/>
  <Override PartName="/docProps/app.xml" ContentType="application/vnd.openxmlformats-officedocument.extended-properties+xml"/>
  <Override PartName="/ppt/theme/theme2.xml" ContentType="application/vnd.openxmlformats-officedocument.theme+xml"/>
  <Override PartName="/ppt/slideLayouts/slideLayout1.xml" ContentType="application/vnd.openxmlformats-officedocument.presentationml.slideLayout+xml"/>
  <Default Extension="xml" ContentType="application/xml"/>
  <Override PartName="/ppt/slides/slide19.xml" ContentType="application/vnd.openxmlformats-officedocument.presentationml.slide+xml"/>
  <Override PartName="/ppt/notesSlides/notesSlide5.xml" ContentType="application/vnd.openxmlformats-officedocument.presentationml.notesSlide+xml"/>
  <Override PartName="/ppt/tableStyles.xml" ContentType="application/vnd.openxmlformats-officedocument.presentationml.tableStyles+xml"/>
  <Override PartName="/ppt/slides/slide15.xml" ContentType="application/vnd.openxmlformats-officedocument.presentationml.slide+xml"/>
  <Override PartName="/ppt/notesSlides/notesSlide1.xml" ContentType="application/vnd.openxmlformats-officedocument.presentationml.notes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notesSlides/notesSlide13.xml" ContentType="application/vnd.openxmlformats-officedocument.presentationml.notes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diagrams/layout1.xml" ContentType="application/vnd.openxmlformats-officedocument.drawingml.diagramLayout+xml"/>
  <Override PartName="/ppt/diagrams/quickStyle1.xml" ContentType="application/vnd.openxmlformats-officedocument.drawingml.diagramStyle+xml"/>
  <Override PartName="/ppt/notesSlides/notesSlide6.xml" ContentType="application/vnd.openxmlformats-officedocument.presentationml.notesSlide+xml"/>
  <Override PartName="/ppt/slides/slide16.xml" ContentType="application/vnd.openxmlformats-officedocument.presentationml.slide+xml"/>
  <Override PartName="/ppt/notesSlides/notesSlide2.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notesSlides/notesSlide14.xml" ContentType="application/vnd.openxmlformats-officedocument.presentationml.notesSlide+xml"/>
  <Override PartName="/ppt/slides/slide3.xml" ContentType="application/vnd.openxmlformats-officedocument.presentationml.slide+xml"/>
  <Override PartName="/ppt/slideLayouts/slideLayout3.xml" ContentType="application/vnd.openxmlformats-officedocument.presentationml.slideLayout+xml"/>
  <Default Extension="tiff" ContentType="image/tiff"/>
  <Override PartName="/ppt/notesSlides/notesSlide7.xml" ContentType="application/vnd.openxmlformats-officedocument.presentationml.notesSlide+xml"/>
  <Default Extension="svg" ContentType="image/svg+xml"/>
  <Override PartName="/ppt/slides/slide17.xml" ContentType="application/vnd.openxmlformats-officedocument.presentationml.slide+xml"/>
  <Override PartName="/ppt/notesSlides/notesSlide3.xml" ContentType="application/vnd.openxmlformats-officedocument.presentationml.notesSlide+xml"/>
  <Override PartName="/ppt/notesSlides/notesSlide10.xml" ContentType="application/vnd.openxmlformats-officedocument.presentationml.notesSlide+xml"/>
  <Override PartName="/ppt/slides/slide8.xml" ContentType="application/vnd.openxmlformats-officedocument.presentationml.slide+xml"/>
  <Override PartName="/ppt/diagrams/data1.xml" ContentType="application/vnd.openxmlformats-officedocument.drawingml.diagramData+xml"/>
  <Override PartName="/ppt/diagrams/drawing1.xml" ContentType="application/vnd.ms-office.drawingml.diagramDrawing+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notesSlides/notesSlide8.xml" ContentType="application/vnd.openxmlformats-officedocument.presentationml.notesSlide+xml"/>
  <Override PartName="/ppt/slideLayouts/slideLayout10.xml" ContentType="application/vnd.openxmlformats-officedocument.presentationml.slideLayout+xml"/>
  <Override PartName="/ppt/slides/slide4.xml" ContentType="application/vnd.openxmlformats-officedocument.presentationml.slide+xml"/>
  <Override PartName="/ppt/notesSlides/notesSlide15.xml" ContentType="application/vnd.openxmlformats-officedocument.presentationml.notesSlide+xml"/>
  <Override PartName="/ppt/notesSlides/notesSlide11.xml" ContentType="application/vnd.openxmlformats-officedocument.presentationml.notesSlide+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viewProps.xml" ContentType="application/vnd.openxmlformats-officedocument.presentationml.viewProps+xml"/>
  <Default Extension="bin" ContentType="application/vnd.openxmlformats-officedocument.presentationml.printerSettings"/>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r:id="rId1"/>
  </p:sldMasterIdLst>
  <p:notesMasterIdLst>
    <p:notesMasterId r:id="rId21"/>
  </p:notesMasterIdLst>
  <p:sldIdLst>
    <p:sldId id="277" r:id="rId2"/>
    <p:sldId id="256" r:id="rId3"/>
    <p:sldId id="257" r:id="rId4"/>
    <p:sldId id="258" r:id="rId5"/>
    <p:sldId id="261" r:id="rId6"/>
    <p:sldId id="274" r:id="rId7"/>
    <p:sldId id="259" r:id="rId8"/>
    <p:sldId id="262" r:id="rId9"/>
    <p:sldId id="263" r:id="rId10"/>
    <p:sldId id="264" r:id="rId11"/>
    <p:sldId id="265" r:id="rId12"/>
    <p:sldId id="266" r:id="rId13"/>
    <p:sldId id="267" r:id="rId14"/>
    <p:sldId id="269" r:id="rId15"/>
    <p:sldId id="270" r:id="rId16"/>
    <p:sldId id="273" r:id="rId17"/>
    <p:sldId id="271" r:id="rId18"/>
    <p:sldId id="272" r:id="rId19"/>
    <p:sldId id="278"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p="http://schemas.openxmlformats.org/presentationml/2006/main" xmlns:r="http://schemas.openxmlformats.org/officeDocument/2006/relationships" xmlns:a="http://schemas.openxmlformats.org/drawingml/2006/main" xmlns=""/>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p:present/>
    <p:sldAll/>
    <p:penClr>
      <a:prstClr val="red"/>
    </p:penClr>
    <p:extLst>
      <p:ext uri="{EC167BDD-8182-4AB7-AECC-EB403E3ABB37}">
        <p14:laserClr xmlns:p14="http://schemas.microsoft.com/office/powerpoint/2010/main" xmlns:p="http://schemas.openxmlformats.org/presentationml/2006/main" xmlns:r="http://schemas.openxmlformats.org/officeDocument/2006/relationships" xmlns:a="http://schemas.openxmlformats.org/drawingml/2006/main" xmlns="">
          <a:srgbClr val="FF0000"/>
        </p14:laserClr>
      </p:ext>
      <p:ext uri="{2FDB2607-1784-4EEB-B798-7EB5836EED8A}">
        <p14:showMediaCtrls xmlns:p14="http://schemas.microsoft.com/office/powerpoint/2010/main" xmlns:p="http://schemas.openxmlformats.org/presentationml/2006/main" xmlns:r="http://schemas.openxmlformats.org/officeDocument/2006/relationships" xmlns:a="http://schemas.openxmlformats.org/drawingml/2006/main" xmlns="" val="1"/>
      </p:ext>
    </p:extLst>
  </p:showPr>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32767"/>
    </p:ext>
    <p:ext uri="{FD5EFAAD-0ECE-453E-9831-46B23BE46B34}">
      <p15:chartTrackingRefBased xmlns:p15="http://schemas.microsoft.com/office/powerpoint/2012/main" xmlns:p="http://schemas.openxmlformats.org/presentationml/2006/main" xmlns:r="http://schemas.openxmlformats.org/officeDocument/2006/relationships" xmlns:a="http://schemas.openxmlformats.org/drawingml/2006/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showOutlineIcons="0">
    <p:restoredLeft sz="7848"/>
    <p:restoredTop sz="82114"/>
  </p:normalViewPr>
  <p:slideViewPr>
    <p:cSldViewPr snapToGrid="0" snapToObjects="1">
      <p:cViewPr varScale="1">
        <p:scale>
          <a:sx n="122" d="100"/>
          <a:sy n="122" d="100"/>
        </p:scale>
        <p:origin x="-1472" y="-96"/>
      </p:cViewPr>
      <p:guideLst>
        <p:guide orient="horz" pos="2160"/>
        <p:guide pos="3840"/>
      </p:guideLst>
    </p:cSldViewPr>
  </p:slideViewPr>
  <p:outlineViewPr>
    <p:cViewPr>
      <p:scale>
        <a:sx n="33" d="100"/>
        <a:sy n="33" d="100"/>
      </p:scale>
      <p:origin x="0" y="-328"/>
    </p:cViewPr>
  </p:outlin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1B3F8EF-25A3-A247-BAA8-F5F5AE2CF06F}"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1E24B0CF-105F-0344-B748-E2F700C6E224}">
      <dgm:prSet/>
      <dgm:spPr/>
      <dgm:t>
        <a:bodyPr/>
        <a:lstStyle/>
        <a:p>
          <a:r>
            <a:rPr lang="en-US" dirty="0"/>
            <a:t>Model</a:t>
          </a:r>
        </a:p>
      </dgm:t>
    </dgm:pt>
    <dgm:pt modelId="{BDE3290D-A7E2-AF45-8488-19533421BFED}" type="parTrans" cxnId="{994C933A-8227-7D44-8850-82A30D1D9D45}">
      <dgm:prSet/>
      <dgm:spPr/>
      <dgm:t>
        <a:bodyPr/>
        <a:lstStyle/>
        <a:p>
          <a:endParaRPr lang="en-US"/>
        </a:p>
      </dgm:t>
    </dgm:pt>
    <dgm:pt modelId="{5B053999-52CD-D743-AF5B-138415EA0EA0}" type="sibTrans" cxnId="{994C933A-8227-7D44-8850-82A30D1D9D45}">
      <dgm:prSet/>
      <dgm:spPr/>
      <dgm:t>
        <a:bodyPr/>
        <a:lstStyle/>
        <a:p>
          <a:endParaRPr lang="en-US"/>
        </a:p>
      </dgm:t>
    </dgm:pt>
    <dgm:pt modelId="{A4D5661F-F3C2-EE4E-A92A-DEA2CBEA62A2}">
      <dgm:prSet/>
      <dgm:spPr/>
      <dgm:t>
        <a:bodyPr/>
        <a:lstStyle/>
        <a:p>
          <a:r>
            <a:rPr lang="en-US" dirty="0"/>
            <a:t>Assist</a:t>
          </a:r>
        </a:p>
      </dgm:t>
    </dgm:pt>
    <dgm:pt modelId="{C8ADA7BC-C552-5344-A56A-9D1217AF2CD2}" type="parTrans" cxnId="{DD08813B-9D48-064B-90AE-04EEECA381C9}">
      <dgm:prSet/>
      <dgm:spPr/>
      <dgm:t>
        <a:bodyPr/>
        <a:lstStyle/>
        <a:p>
          <a:endParaRPr lang="en-US"/>
        </a:p>
      </dgm:t>
    </dgm:pt>
    <dgm:pt modelId="{0A607E78-2186-3640-8503-75295743B4D4}" type="sibTrans" cxnId="{DD08813B-9D48-064B-90AE-04EEECA381C9}">
      <dgm:prSet/>
      <dgm:spPr/>
      <dgm:t>
        <a:bodyPr/>
        <a:lstStyle/>
        <a:p>
          <a:endParaRPr lang="en-US"/>
        </a:p>
      </dgm:t>
    </dgm:pt>
    <dgm:pt modelId="{93D71069-D519-A845-A222-4CDA53881EC8}">
      <dgm:prSet/>
      <dgm:spPr/>
      <dgm:t>
        <a:bodyPr/>
        <a:lstStyle/>
        <a:p>
          <a:r>
            <a:rPr lang="en-US"/>
            <a:t>Watch</a:t>
          </a:r>
        </a:p>
      </dgm:t>
    </dgm:pt>
    <dgm:pt modelId="{0408CCAE-D6A2-E84A-A693-F0A34AAF3854}" type="parTrans" cxnId="{4A7B4798-411D-024B-93C8-2014EF0DACAD}">
      <dgm:prSet/>
      <dgm:spPr/>
      <dgm:t>
        <a:bodyPr/>
        <a:lstStyle/>
        <a:p>
          <a:endParaRPr lang="en-US"/>
        </a:p>
      </dgm:t>
    </dgm:pt>
    <dgm:pt modelId="{3B137BF3-0554-1F45-A5FF-B71A24601277}" type="sibTrans" cxnId="{4A7B4798-411D-024B-93C8-2014EF0DACAD}">
      <dgm:prSet/>
      <dgm:spPr/>
      <dgm:t>
        <a:bodyPr/>
        <a:lstStyle/>
        <a:p>
          <a:endParaRPr lang="en-US"/>
        </a:p>
      </dgm:t>
    </dgm:pt>
    <dgm:pt modelId="{23E325F7-FCE4-2640-8238-5BD1C51822BE}">
      <dgm:prSet/>
      <dgm:spPr/>
      <dgm:t>
        <a:bodyPr/>
        <a:lstStyle/>
        <a:p>
          <a:r>
            <a:rPr lang="en-US"/>
            <a:t>Leave</a:t>
          </a:r>
        </a:p>
      </dgm:t>
    </dgm:pt>
    <dgm:pt modelId="{CE2B9107-B0FE-7F4C-A3BC-4D39BAA1BA0C}" type="parTrans" cxnId="{67639C8C-EAC9-4E45-81B8-88A54316EC20}">
      <dgm:prSet/>
      <dgm:spPr/>
      <dgm:t>
        <a:bodyPr/>
        <a:lstStyle/>
        <a:p>
          <a:endParaRPr lang="en-US"/>
        </a:p>
      </dgm:t>
    </dgm:pt>
    <dgm:pt modelId="{BFB252D3-1C30-DB46-A216-17FDF974CB7B}" type="sibTrans" cxnId="{67639C8C-EAC9-4E45-81B8-88A54316EC20}">
      <dgm:prSet/>
      <dgm:spPr/>
      <dgm:t>
        <a:bodyPr/>
        <a:lstStyle/>
        <a:p>
          <a:endParaRPr lang="en-US"/>
        </a:p>
      </dgm:t>
    </dgm:pt>
    <dgm:pt modelId="{E18DCB03-5193-6443-A4BD-109F59B56C8A}" type="pres">
      <dgm:prSet presAssocID="{F1B3F8EF-25A3-A247-BAA8-F5F5AE2CF06F}" presName="hierChild1" presStyleCnt="0">
        <dgm:presLayoutVars>
          <dgm:chPref val="1"/>
          <dgm:dir/>
          <dgm:animOne val="branch"/>
          <dgm:animLvl val="lvl"/>
          <dgm:resizeHandles/>
        </dgm:presLayoutVars>
      </dgm:prSet>
      <dgm:spPr/>
      <dgm:t>
        <a:bodyPr/>
        <a:lstStyle/>
        <a:p>
          <a:endParaRPr lang="en-US"/>
        </a:p>
      </dgm:t>
    </dgm:pt>
    <dgm:pt modelId="{C414112C-2792-A049-940C-E77CF542418D}" type="pres">
      <dgm:prSet presAssocID="{1E24B0CF-105F-0344-B748-E2F700C6E224}" presName="hierRoot1" presStyleCnt="0"/>
      <dgm:spPr/>
    </dgm:pt>
    <dgm:pt modelId="{B70BDC43-833A-1648-90AB-95460A406A3C}" type="pres">
      <dgm:prSet presAssocID="{1E24B0CF-105F-0344-B748-E2F700C6E224}" presName="composite" presStyleCnt="0"/>
      <dgm:spPr/>
    </dgm:pt>
    <dgm:pt modelId="{8CD18C80-6000-4945-A2C5-F0BC065F08D7}" type="pres">
      <dgm:prSet presAssocID="{1E24B0CF-105F-0344-B748-E2F700C6E224}" presName="background" presStyleLbl="node0" presStyleIdx="0" presStyleCnt="4"/>
      <dgm:spPr/>
    </dgm:pt>
    <dgm:pt modelId="{68D9CA74-72F2-BF42-9B25-6D86CA8E7894}" type="pres">
      <dgm:prSet presAssocID="{1E24B0CF-105F-0344-B748-E2F700C6E224}" presName="text" presStyleLbl="fgAcc0" presStyleIdx="0" presStyleCnt="4">
        <dgm:presLayoutVars>
          <dgm:chPref val="3"/>
        </dgm:presLayoutVars>
      </dgm:prSet>
      <dgm:spPr/>
      <dgm:t>
        <a:bodyPr/>
        <a:lstStyle/>
        <a:p>
          <a:endParaRPr lang="en-US"/>
        </a:p>
      </dgm:t>
    </dgm:pt>
    <dgm:pt modelId="{A059E1D0-1E26-CD41-87CA-900824C901D5}" type="pres">
      <dgm:prSet presAssocID="{1E24B0CF-105F-0344-B748-E2F700C6E224}" presName="hierChild2" presStyleCnt="0"/>
      <dgm:spPr/>
    </dgm:pt>
    <dgm:pt modelId="{CE3E13A6-9B59-1540-8E3D-94B9A8A229A2}" type="pres">
      <dgm:prSet presAssocID="{A4D5661F-F3C2-EE4E-A92A-DEA2CBEA62A2}" presName="hierRoot1" presStyleCnt="0"/>
      <dgm:spPr/>
    </dgm:pt>
    <dgm:pt modelId="{D1A6BE80-9C6E-A74C-A580-8FFD45A591EC}" type="pres">
      <dgm:prSet presAssocID="{A4D5661F-F3C2-EE4E-A92A-DEA2CBEA62A2}" presName="composite" presStyleCnt="0"/>
      <dgm:spPr/>
    </dgm:pt>
    <dgm:pt modelId="{C502CC25-8FE1-9048-A3F0-9CBCBCAD6229}" type="pres">
      <dgm:prSet presAssocID="{A4D5661F-F3C2-EE4E-A92A-DEA2CBEA62A2}" presName="background" presStyleLbl="node0" presStyleIdx="1" presStyleCnt="4"/>
      <dgm:spPr/>
    </dgm:pt>
    <dgm:pt modelId="{1089FFEB-0824-2A44-8874-7F0E4EF939DD}" type="pres">
      <dgm:prSet presAssocID="{A4D5661F-F3C2-EE4E-A92A-DEA2CBEA62A2}" presName="text" presStyleLbl="fgAcc0" presStyleIdx="1" presStyleCnt="4">
        <dgm:presLayoutVars>
          <dgm:chPref val="3"/>
        </dgm:presLayoutVars>
      </dgm:prSet>
      <dgm:spPr/>
      <dgm:t>
        <a:bodyPr/>
        <a:lstStyle/>
        <a:p>
          <a:endParaRPr lang="en-US"/>
        </a:p>
      </dgm:t>
    </dgm:pt>
    <dgm:pt modelId="{72BFC89D-2921-8745-8910-4A0D16A38CAD}" type="pres">
      <dgm:prSet presAssocID="{A4D5661F-F3C2-EE4E-A92A-DEA2CBEA62A2}" presName="hierChild2" presStyleCnt="0"/>
      <dgm:spPr/>
    </dgm:pt>
    <dgm:pt modelId="{260BC2EA-0F3E-BB48-A1AD-A67257F9668E}" type="pres">
      <dgm:prSet presAssocID="{93D71069-D519-A845-A222-4CDA53881EC8}" presName="hierRoot1" presStyleCnt="0"/>
      <dgm:spPr/>
    </dgm:pt>
    <dgm:pt modelId="{8352F126-E661-BE43-9AC4-027A5E75D314}" type="pres">
      <dgm:prSet presAssocID="{93D71069-D519-A845-A222-4CDA53881EC8}" presName="composite" presStyleCnt="0"/>
      <dgm:spPr/>
    </dgm:pt>
    <dgm:pt modelId="{EDE266BE-07F8-024F-AA2D-DE07CA3B2228}" type="pres">
      <dgm:prSet presAssocID="{93D71069-D519-A845-A222-4CDA53881EC8}" presName="background" presStyleLbl="node0" presStyleIdx="2" presStyleCnt="4"/>
      <dgm:spPr/>
    </dgm:pt>
    <dgm:pt modelId="{43F8850D-C8A5-C147-9157-48D809E33DEB}" type="pres">
      <dgm:prSet presAssocID="{93D71069-D519-A845-A222-4CDA53881EC8}" presName="text" presStyleLbl="fgAcc0" presStyleIdx="2" presStyleCnt="4" custLinFactNeighborY="2356">
        <dgm:presLayoutVars>
          <dgm:chPref val="3"/>
        </dgm:presLayoutVars>
      </dgm:prSet>
      <dgm:spPr/>
      <dgm:t>
        <a:bodyPr/>
        <a:lstStyle/>
        <a:p>
          <a:endParaRPr lang="en-US"/>
        </a:p>
      </dgm:t>
    </dgm:pt>
    <dgm:pt modelId="{367D9BF2-79EC-4F4E-8A6E-FC1C464B9294}" type="pres">
      <dgm:prSet presAssocID="{93D71069-D519-A845-A222-4CDA53881EC8}" presName="hierChild2" presStyleCnt="0"/>
      <dgm:spPr/>
    </dgm:pt>
    <dgm:pt modelId="{729306E7-5B0E-BF47-991B-3AFB919E9703}" type="pres">
      <dgm:prSet presAssocID="{23E325F7-FCE4-2640-8238-5BD1C51822BE}" presName="hierRoot1" presStyleCnt="0"/>
      <dgm:spPr/>
    </dgm:pt>
    <dgm:pt modelId="{99260947-14B1-474F-9B4C-2F409921B083}" type="pres">
      <dgm:prSet presAssocID="{23E325F7-FCE4-2640-8238-5BD1C51822BE}" presName="composite" presStyleCnt="0"/>
      <dgm:spPr/>
    </dgm:pt>
    <dgm:pt modelId="{562FCB83-CEB0-0345-BEE0-9E02B7F4C42F}" type="pres">
      <dgm:prSet presAssocID="{23E325F7-FCE4-2640-8238-5BD1C51822BE}" presName="background" presStyleLbl="node0" presStyleIdx="3" presStyleCnt="4"/>
      <dgm:spPr/>
    </dgm:pt>
    <dgm:pt modelId="{BD4BDD3A-1283-594B-B992-FDECC126675C}" type="pres">
      <dgm:prSet presAssocID="{23E325F7-FCE4-2640-8238-5BD1C51822BE}" presName="text" presStyleLbl="fgAcc0" presStyleIdx="3" presStyleCnt="4">
        <dgm:presLayoutVars>
          <dgm:chPref val="3"/>
        </dgm:presLayoutVars>
      </dgm:prSet>
      <dgm:spPr/>
      <dgm:t>
        <a:bodyPr/>
        <a:lstStyle/>
        <a:p>
          <a:endParaRPr lang="en-US"/>
        </a:p>
      </dgm:t>
    </dgm:pt>
    <dgm:pt modelId="{3348DD55-193A-9741-B97E-E10806EF3887}" type="pres">
      <dgm:prSet presAssocID="{23E325F7-FCE4-2640-8238-5BD1C51822BE}" presName="hierChild2" presStyleCnt="0"/>
      <dgm:spPr/>
    </dgm:pt>
  </dgm:ptLst>
  <dgm:cxnLst>
    <dgm:cxn modelId="{193AD7DD-FAA8-5B40-B8A9-857BB8C3E2EC}" type="presOf" srcId="{23E325F7-FCE4-2640-8238-5BD1C51822BE}" destId="{BD4BDD3A-1283-594B-B992-FDECC126675C}" srcOrd="0" destOrd="0" presId="urn:microsoft.com/office/officeart/2005/8/layout/hierarchy1"/>
    <dgm:cxn modelId="{67639C8C-EAC9-4E45-81B8-88A54316EC20}" srcId="{F1B3F8EF-25A3-A247-BAA8-F5F5AE2CF06F}" destId="{23E325F7-FCE4-2640-8238-5BD1C51822BE}" srcOrd="3" destOrd="0" parTransId="{CE2B9107-B0FE-7F4C-A3BC-4D39BAA1BA0C}" sibTransId="{BFB252D3-1C30-DB46-A216-17FDF974CB7B}"/>
    <dgm:cxn modelId="{800C4F46-40C1-A542-86CC-16DB1FF2BECE}" type="presOf" srcId="{F1B3F8EF-25A3-A247-BAA8-F5F5AE2CF06F}" destId="{E18DCB03-5193-6443-A4BD-109F59B56C8A}" srcOrd="0" destOrd="0" presId="urn:microsoft.com/office/officeart/2005/8/layout/hierarchy1"/>
    <dgm:cxn modelId="{994C933A-8227-7D44-8850-82A30D1D9D45}" srcId="{F1B3F8EF-25A3-A247-BAA8-F5F5AE2CF06F}" destId="{1E24B0CF-105F-0344-B748-E2F700C6E224}" srcOrd="0" destOrd="0" parTransId="{BDE3290D-A7E2-AF45-8488-19533421BFED}" sibTransId="{5B053999-52CD-D743-AF5B-138415EA0EA0}"/>
    <dgm:cxn modelId="{DD08813B-9D48-064B-90AE-04EEECA381C9}" srcId="{F1B3F8EF-25A3-A247-BAA8-F5F5AE2CF06F}" destId="{A4D5661F-F3C2-EE4E-A92A-DEA2CBEA62A2}" srcOrd="1" destOrd="0" parTransId="{C8ADA7BC-C552-5344-A56A-9D1217AF2CD2}" sibTransId="{0A607E78-2186-3640-8503-75295743B4D4}"/>
    <dgm:cxn modelId="{42C97797-7D50-C04F-921B-56DA9001267E}" type="presOf" srcId="{A4D5661F-F3C2-EE4E-A92A-DEA2CBEA62A2}" destId="{1089FFEB-0824-2A44-8874-7F0E4EF939DD}" srcOrd="0" destOrd="0" presId="urn:microsoft.com/office/officeart/2005/8/layout/hierarchy1"/>
    <dgm:cxn modelId="{408B37DB-BF45-7045-94F2-1389D5D28369}" type="presOf" srcId="{93D71069-D519-A845-A222-4CDA53881EC8}" destId="{43F8850D-C8A5-C147-9157-48D809E33DEB}" srcOrd="0" destOrd="0" presId="urn:microsoft.com/office/officeart/2005/8/layout/hierarchy1"/>
    <dgm:cxn modelId="{4A7B4798-411D-024B-93C8-2014EF0DACAD}" srcId="{F1B3F8EF-25A3-A247-BAA8-F5F5AE2CF06F}" destId="{93D71069-D519-A845-A222-4CDA53881EC8}" srcOrd="2" destOrd="0" parTransId="{0408CCAE-D6A2-E84A-A693-F0A34AAF3854}" sibTransId="{3B137BF3-0554-1F45-A5FF-B71A24601277}"/>
    <dgm:cxn modelId="{E67FFE14-914F-914B-9CC5-2E38A1515706}" type="presOf" srcId="{1E24B0CF-105F-0344-B748-E2F700C6E224}" destId="{68D9CA74-72F2-BF42-9B25-6D86CA8E7894}" srcOrd="0" destOrd="0" presId="urn:microsoft.com/office/officeart/2005/8/layout/hierarchy1"/>
    <dgm:cxn modelId="{1192F4F5-BF22-AA4B-B153-FC87A800417A}" type="presParOf" srcId="{E18DCB03-5193-6443-A4BD-109F59B56C8A}" destId="{C414112C-2792-A049-940C-E77CF542418D}" srcOrd="0" destOrd="0" presId="urn:microsoft.com/office/officeart/2005/8/layout/hierarchy1"/>
    <dgm:cxn modelId="{99705BF3-E70F-E647-B01E-8BDC8B9EA244}" type="presParOf" srcId="{C414112C-2792-A049-940C-E77CF542418D}" destId="{B70BDC43-833A-1648-90AB-95460A406A3C}" srcOrd="0" destOrd="0" presId="urn:microsoft.com/office/officeart/2005/8/layout/hierarchy1"/>
    <dgm:cxn modelId="{1B9B19EB-0751-7C46-85EB-8CBCC39AEA9C}" type="presParOf" srcId="{B70BDC43-833A-1648-90AB-95460A406A3C}" destId="{8CD18C80-6000-4945-A2C5-F0BC065F08D7}" srcOrd="0" destOrd="0" presId="urn:microsoft.com/office/officeart/2005/8/layout/hierarchy1"/>
    <dgm:cxn modelId="{341718E0-6EF6-5448-9EB2-FEAD4E51AEBC}" type="presParOf" srcId="{B70BDC43-833A-1648-90AB-95460A406A3C}" destId="{68D9CA74-72F2-BF42-9B25-6D86CA8E7894}" srcOrd="1" destOrd="0" presId="urn:microsoft.com/office/officeart/2005/8/layout/hierarchy1"/>
    <dgm:cxn modelId="{7C501406-8E82-9E4D-A130-5834D41B69FD}" type="presParOf" srcId="{C414112C-2792-A049-940C-E77CF542418D}" destId="{A059E1D0-1E26-CD41-87CA-900824C901D5}" srcOrd="1" destOrd="0" presId="urn:microsoft.com/office/officeart/2005/8/layout/hierarchy1"/>
    <dgm:cxn modelId="{8C251013-97C0-C642-AB5D-57E0CCC48B55}" type="presParOf" srcId="{E18DCB03-5193-6443-A4BD-109F59B56C8A}" destId="{CE3E13A6-9B59-1540-8E3D-94B9A8A229A2}" srcOrd="1" destOrd="0" presId="urn:microsoft.com/office/officeart/2005/8/layout/hierarchy1"/>
    <dgm:cxn modelId="{93417CF9-52D2-9645-8F50-D5C961D509A8}" type="presParOf" srcId="{CE3E13A6-9B59-1540-8E3D-94B9A8A229A2}" destId="{D1A6BE80-9C6E-A74C-A580-8FFD45A591EC}" srcOrd="0" destOrd="0" presId="urn:microsoft.com/office/officeart/2005/8/layout/hierarchy1"/>
    <dgm:cxn modelId="{7CAB19A8-28B2-DC44-95CA-0DDC10F00D08}" type="presParOf" srcId="{D1A6BE80-9C6E-A74C-A580-8FFD45A591EC}" destId="{C502CC25-8FE1-9048-A3F0-9CBCBCAD6229}" srcOrd="0" destOrd="0" presId="urn:microsoft.com/office/officeart/2005/8/layout/hierarchy1"/>
    <dgm:cxn modelId="{4D66C7FF-12DB-6D49-824C-35509E9DBCE6}" type="presParOf" srcId="{D1A6BE80-9C6E-A74C-A580-8FFD45A591EC}" destId="{1089FFEB-0824-2A44-8874-7F0E4EF939DD}" srcOrd="1" destOrd="0" presId="urn:microsoft.com/office/officeart/2005/8/layout/hierarchy1"/>
    <dgm:cxn modelId="{B7DAE48D-8F28-7541-B644-5349DED933AA}" type="presParOf" srcId="{CE3E13A6-9B59-1540-8E3D-94B9A8A229A2}" destId="{72BFC89D-2921-8745-8910-4A0D16A38CAD}" srcOrd="1" destOrd="0" presId="urn:microsoft.com/office/officeart/2005/8/layout/hierarchy1"/>
    <dgm:cxn modelId="{3451E018-F4F4-1A45-AFC3-F56B3D9239DE}" type="presParOf" srcId="{E18DCB03-5193-6443-A4BD-109F59B56C8A}" destId="{260BC2EA-0F3E-BB48-A1AD-A67257F9668E}" srcOrd="2" destOrd="0" presId="urn:microsoft.com/office/officeart/2005/8/layout/hierarchy1"/>
    <dgm:cxn modelId="{FBAA4C25-B856-C741-A6D1-902F484CEFD3}" type="presParOf" srcId="{260BC2EA-0F3E-BB48-A1AD-A67257F9668E}" destId="{8352F126-E661-BE43-9AC4-027A5E75D314}" srcOrd="0" destOrd="0" presId="urn:microsoft.com/office/officeart/2005/8/layout/hierarchy1"/>
    <dgm:cxn modelId="{61DE2808-D074-9847-8752-34F3FB759385}" type="presParOf" srcId="{8352F126-E661-BE43-9AC4-027A5E75D314}" destId="{EDE266BE-07F8-024F-AA2D-DE07CA3B2228}" srcOrd="0" destOrd="0" presId="urn:microsoft.com/office/officeart/2005/8/layout/hierarchy1"/>
    <dgm:cxn modelId="{09DE37AD-E790-D744-9EB1-1682BC238215}" type="presParOf" srcId="{8352F126-E661-BE43-9AC4-027A5E75D314}" destId="{43F8850D-C8A5-C147-9157-48D809E33DEB}" srcOrd="1" destOrd="0" presId="urn:microsoft.com/office/officeart/2005/8/layout/hierarchy1"/>
    <dgm:cxn modelId="{E983A5BA-CADA-754A-B633-296CC17CC581}" type="presParOf" srcId="{260BC2EA-0F3E-BB48-A1AD-A67257F9668E}" destId="{367D9BF2-79EC-4F4E-8A6E-FC1C464B9294}" srcOrd="1" destOrd="0" presId="urn:microsoft.com/office/officeart/2005/8/layout/hierarchy1"/>
    <dgm:cxn modelId="{A953F929-B19D-1640-BA38-31FECA704D0B}" type="presParOf" srcId="{E18DCB03-5193-6443-A4BD-109F59B56C8A}" destId="{729306E7-5B0E-BF47-991B-3AFB919E9703}" srcOrd="3" destOrd="0" presId="urn:microsoft.com/office/officeart/2005/8/layout/hierarchy1"/>
    <dgm:cxn modelId="{84870BD5-5D2E-5D43-8935-27F6114BD02D}" type="presParOf" srcId="{729306E7-5B0E-BF47-991B-3AFB919E9703}" destId="{99260947-14B1-474F-9B4C-2F409921B083}" srcOrd="0" destOrd="0" presId="urn:microsoft.com/office/officeart/2005/8/layout/hierarchy1"/>
    <dgm:cxn modelId="{04F8AFB1-D44D-3A47-8C2B-9C6E6359E3B2}" type="presParOf" srcId="{99260947-14B1-474F-9B4C-2F409921B083}" destId="{562FCB83-CEB0-0345-BEE0-9E02B7F4C42F}" srcOrd="0" destOrd="0" presId="urn:microsoft.com/office/officeart/2005/8/layout/hierarchy1"/>
    <dgm:cxn modelId="{D00A2663-0827-C34F-9D70-FAAFC577C5E2}" type="presParOf" srcId="{99260947-14B1-474F-9B4C-2F409921B083}" destId="{BD4BDD3A-1283-594B-B992-FDECC126675C}" srcOrd="1" destOrd="0" presId="urn:microsoft.com/office/officeart/2005/8/layout/hierarchy1"/>
    <dgm:cxn modelId="{6F5CA7B5-8BAB-754D-9460-F93919F505D4}" type="presParOf" srcId="{729306E7-5B0E-BF47-991B-3AFB919E9703}" destId="{3348DD55-193A-9741-B97E-E10806EF3887}" srcOrd="1" destOrd="0" presId="urn:microsoft.com/office/officeart/2005/8/layout/hierarchy1"/>
  </dgm:cxnLst>
  <dgm:bg/>
  <dgm:whole/>
  <dgm:extLst>
    <a:ext uri="http://schemas.microsoft.com/office/drawing/2008/diagram">
      <dsp:dataModelExt xmlns:dsp="http://schemas.microsoft.com/office/drawing/2008/diagram" xmlns:a="http://schemas.openxmlformats.org/drawingml/2006/main" xmlns:dgm="http://schemas.openxmlformats.org/drawingml/2006/diagram" xmlns=""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39E733-4BC5-3C4E-B03B-F8694503F75E}" type="datetimeFigureOut">
              <a:rPr lang="en-US" smtClean="0"/>
              <a:pPr/>
              <a:t>5/6/19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3C6B73-D767-EE48-9D9C-4D5356ACAE78}"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041479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eosworldwide.com/traction" TargetMode="External"/><Relationship Id="rId4" Type="http://schemas.openxmlformats.org/officeDocument/2006/relationships/hyperlink" Target="https://pure-direction.com/5-ways-to-break-through-the-ceiling/" TargetMode="External"/><Relationship Id="rId5" Type="http://schemas.openxmlformats.org/officeDocument/2006/relationships/hyperlink" Target="https://pure-direction.com/overwhelmed-and-tired-time-for-a-clarity-break/" TargetMode="External"/><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3C6B73-D767-EE48-9D9C-4D5356ACAE78}" type="slidenum">
              <a:rPr lang="en-US" smtClean="0"/>
              <a:pPr/>
              <a:t>1</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821979"/>
      </p:ext>
    </p:extLst>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Roles &amp; Responsibilities – Define every role in the company (job description) with the key qualifications needed to be successful and the outcomes that job must produce for the company to be successful.  What are the goals of each role.  Make them SMART – Specific, Measurable, Achievable, Realistic, and Timebound</a:t>
            </a:r>
          </a:p>
          <a:p>
            <a:pPr lvl="0"/>
            <a:r>
              <a:rPr lang="en-US" sz="1200" kern="1200" dirty="0">
                <a:solidFill>
                  <a:schemeClr val="tx1"/>
                </a:solidFill>
                <a:effectLst/>
                <a:latin typeface="+mn-lt"/>
                <a:ea typeface="+mn-ea"/>
                <a:cs typeface="+mn-cs"/>
              </a:rPr>
              <a:t>People Analyzer – Has the seat outgrown the person?  Has the person outgrown seat?  </a:t>
            </a:r>
          </a:p>
          <a:p>
            <a:pPr lvl="0"/>
            <a:r>
              <a:rPr lang="en-US" sz="1200" kern="1200" dirty="0">
                <a:solidFill>
                  <a:schemeClr val="tx1"/>
                </a:solidFill>
                <a:effectLst/>
                <a:latin typeface="+mn-lt"/>
                <a:ea typeface="+mn-ea"/>
                <a:cs typeface="+mn-cs"/>
              </a:rPr>
              <a:t>Right People</a:t>
            </a:r>
          </a:p>
          <a:p>
            <a:pPr lvl="0"/>
            <a:r>
              <a:rPr lang="en-US" sz="1200" kern="1200" dirty="0">
                <a:solidFill>
                  <a:schemeClr val="tx1"/>
                </a:solidFill>
                <a:effectLst/>
                <a:latin typeface="+mn-lt"/>
                <a:ea typeface="+mn-ea"/>
                <a:cs typeface="+mn-cs"/>
              </a:rPr>
              <a:t>Right Seat</a:t>
            </a:r>
          </a:p>
          <a:p>
            <a:pPr lvl="0"/>
            <a:r>
              <a:rPr lang="en-US" sz="1200" kern="1200" dirty="0">
                <a:solidFill>
                  <a:schemeClr val="tx1"/>
                </a:solidFill>
                <a:effectLst/>
                <a:latin typeface="+mn-lt"/>
                <a:ea typeface="+mn-ea"/>
                <a:cs typeface="+mn-cs"/>
              </a:rPr>
              <a:t>GWC: Get it, Want it, Capacity to do it</a:t>
            </a:r>
          </a:p>
          <a:p>
            <a:pPr lvl="0"/>
            <a:r>
              <a:rPr lang="en-US" sz="1200" kern="1200" dirty="0">
                <a:solidFill>
                  <a:schemeClr val="tx1"/>
                </a:solidFill>
                <a:effectLst/>
                <a:latin typeface="+mn-lt"/>
                <a:ea typeface="+mn-ea"/>
                <a:cs typeface="+mn-cs"/>
              </a:rPr>
              <a:t>Basic Leadership Behaviors – table exercise</a:t>
            </a:r>
          </a:p>
          <a:p>
            <a:pPr lvl="0"/>
            <a:r>
              <a:rPr lang="en-US" sz="1200" kern="1200" dirty="0">
                <a:solidFill>
                  <a:schemeClr val="tx1"/>
                </a:solidFill>
                <a:effectLst/>
                <a:latin typeface="+mn-lt"/>
                <a:ea typeface="+mn-ea"/>
                <a:cs typeface="+mn-cs"/>
              </a:rPr>
              <a:t>Directive</a:t>
            </a:r>
          </a:p>
          <a:p>
            <a:pPr lvl="0"/>
            <a:r>
              <a:rPr lang="en-US" sz="1200" kern="1200" dirty="0">
                <a:solidFill>
                  <a:schemeClr val="tx1"/>
                </a:solidFill>
                <a:effectLst/>
                <a:latin typeface="+mn-lt"/>
                <a:ea typeface="+mn-ea"/>
                <a:cs typeface="+mn-cs"/>
              </a:rPr>
              <a:t>Supportive</a:t>
            </a:r>
          </a:p>
          <a:p>
            <a:pPr lvl="0"/>
            <a:r>
              <a:rPr lang="en-US" sz="1200" kern="1200" dirty="0">
                <a:solidFill>
                  <a:schemeClr val="tx1"/>
                </a:solidFill>
                <a:effectLst/>
                <a:latin typeface="+mn-lt"/>
                <a:ea typeface="+mn-ea"/>
                <a:cs typeface="+mn-cs"/>
              </a:rPr>
              <a:t>Basic Leadership Styles – table exercise</a:t>
            </a:r>
          </a:p>
          <a:p>
            <a:pPr lvl="0"/>
            <a:r>
              <a:rPr lang="en-US" sz="1200" kern="1200" dirty="0">
                <a:solidFill>
                  <a:schemeClr val="tx1"/>
                </a:solidFill>
                <a:effectLst/>
                <a:latin typeface="+mn-lt"/>
                <a:ea typeface="+mn-ea"/>
                <a:cs typeface="+mn-cs"/>
              </a:rPr>
              <a:t>Directing</a:t>
            </a:r>
          </a:p>
          <a:p>
            <a:pPr lvl="0"/>
            <a:r>
              <a:rPr lang="en-US" sz="1200" kern="1200" dirty="0">
                <a:solidFill>
                  <a:schemeClr val="tx1"/>
                </a:solidFill>
                <a:effectLst/>
                <a:latin typeface="+mn-lt"/>
                <a:ea typeface="+mn-ea"/>
                <a:cs typeface="+mn-cs"/>
              </a:rPr>
              <a:t>Coaching</a:t>
            </a:r>
          </a:p>
          <a:p>
            <a:pPr lvl="0"/>
            <a:r>
              <a:rPr lang="en-US" sz="1200" kern="1200" dirty="0">
                <a:solidFill>
                  <a:schemeClr val="tx1"/>
                </a:solidFill>
                <a:effectLst/>
                <a:latin typeface="+mn-lt"/>
                <a:ea typeface="+mn-ea"/>
                <a:cs typeface="+mn-cs"/>
              </a:rPr>
              <a:t>Supporting</a:t>
            </a:r>
          </a:p>
          <a:p>
            <a:pPr lvl="0"/>
            <a:r>
              <a:rPr lang="en-US" sz="1200" kern="1200" dirty="0">
                <a:solidFill>
                  <a:schemeClr val="tx1"/>
                </a:solidFill>
                <a:effectLst/>
                <a:latin typeface="+mn-lt"/>
                <a:ea typeface="+mn-ea"/>
                <a:cs typeface="+mn-cs"/>
              </a:rPr>
              <a:t>Delegating</a:t>
            </a:r>
          </a:p>
          <a:p>
            <a:endParaRPr lang="en-US" dirty="0"/>
          </a:p>
        </p:txBody>
      </p:sp>
      <p:sp>
        <p:nvSpPr>
          <p:cNvPr id="4" name="Slide Number Placeholder 3"/>
          <p:cNvSpPr>
            <a:spLocks noGrp="1"/>
          </p:cNvSpPr>
          <p:nvPr>
            <p:ph type="sldNum" sz="quarter" idx="5"/>
          </p:nvPr>
        </p:nvSpPr>
        <p:spPr/>
        <p:txBody>
          <a:bodyPr/>
          <a:lstStyle/>
          <a:p>
            <a:fld id="{D83C6B73-D767-EE48-9D9C-4D5356ACAE78}" type="slidenum">
              <a:rPr lang="en-US" smtClean="0"/>
              <a:pPr/>
              <a:t>13</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40532868"/>
      </p:ext>
    </p:extLst>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Story: I love to do the monthly new hire orientations, monthly huddles and training, but I was getting overwhelmed with everything else I had to do.  Russ wanted to work on his public speaking skills, so we starting doing these things together and now he can do them on his own.  It was painful at first because he ‘didn’t always do it the way I would have, but he adds his own personality to his training and people love him.  </a:t>
            </a:r>
          </a:p>
        </p:txBody>
      </p:sp>
      <p:sp>
        <p:nvSpPr>
          <p:cNvPr id="4" name="Slide Number Placeholder 3"/>
          <p:cNvSpPr>
            <a:spLocks noGrp="1"/>
          </p:cNvSpPr>
          <p:nvPr>
            <p:ph type="sldNum" sz="quarter" idx="5"/>
          </p:nvPr>
        </p:nvSpPr>
        <p:spPr/>
        <p:txBody>
          <a:bodyPr/>
          <a:lstStyle/>
          <a:p>
            <a:fld id="{D83C6B73-D767-EE48-9D9C-4D5356ACAE78}" type="slidenum">
              <a:rPr lang="en-US" smtClean="0"/>
              <a:pPr/>
              <a:t>14</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93248766"/>
      </p:ext>
    </p:extLst>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3C6B73-D767-EE48-9D9C-4D5356ACAE78}" type="slidenum">
              <a:rPr lang="en-US" smtClean="0"/>
              <a:pPr/>
              <a:t>15</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74259082"/>
      </p:ext>
    </p:extLst>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3C6B73-D767-EE48-9D9C-4D5356ACAE78}" type="slidenum">
              <a:rPr lang="en-US" smtClean="0"/>
              <a:pPr/>
              <a:t>16</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57187416"/>
      </p:ext>
    </p:extLst>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Basic Leadership Behaviors – table exercise</a:t>
            </a:r>
          </a:p>
          <a:p>
            <a:pPr lvl="0"/>
            <a:r>
              <a:rPr lang="en-US" sz="1200" kern="1200" dirty="0">
                <a:solidFill>
                  <a:schemeClr val="tx1"/>
                </a:solidFill>
                <a:effectLst/>
                <a:latin typeface="+mn-lt"/>
                <a:ea typeface="+mn-ea"/>
                <a:cs typeface="+mn-cs"/>
              </a:rPr>
              <a:t>Directive</a:t>
            </a:r>
          </a:p>
          <a:p>
            <a:pPr lvl="0"/>
            <a:r>
              <a:rPr lang="en-US" sz="1200" kern="1200" dirty="0">
                <a:solidFill>
                  <a:schemeClr val="tx1"/>
                </a:solidFill>
                <a:effectLst/>
                <a:latin typeface="+mn-lt"/>
                <a:ea typeface="+mn-ea"/>
                <a:cs typeface="+mn-cs"/>
              </a:rPr>
              <a:t>Supportive</a:t>
            </a:r>
          </a:p>
          <a:p>
            <a:pPr lvl="0"/>
            <a:r>
              <a:rPr lang="en-US" sz="1200" kern="1200" dirty="0">
                <a:solidFill>
                  <a:schemeClr val="tx1"/>
                </a:solidFill>
                <a:effectLst/>
                <a:latin typeface="+mn-lt"/>
                <a:ea typeface="+mn-ea"/>
                <a:cs typeface="+mn-cs"/>
              </a:rPr>
              <a:t>Basic Leadership Styles – table exercise</a:t>
            </a:r>
          </a:p>
          <a:p>
            <a:pPr lvl="0"/>
            <a:r>
              <a:rPr lang="en-US" sz="1200" kern="1200" dirty="0">
                <a:solidFill>
                  <a:schemeClr val="tx1"/>
                </a:solidFill>
                <a:effectLst/>
                <a:latin typeface="+mn-lt"/>
                <a:ea typeface="+mn-ea"/>
                <a:cs typeface="+mn-cs"/>
              </a:rPr>
              <a:t>Directing</a:t>
            </a:r>
          </a:p>
          <a:p>
            <a:pPr lvl="0"/>
            <a:r>
              <a:rPr lang="en-US" sz="1200" kern="1200" dirty="0">
                <a:solidFill>
                  <a:schemeClr val="tx1"/>
                </a:solidFill>
                <a:effectLst/>
                <a:latin typeface="+mn-lt"/>
                <a:ea typeface="+mn-ea"/>
                <a:cs typeface="+mn-cs"/>
              </a:rPr>
              <a:t>Coaching</a:t>
            </a:r>
          </a:p>
          <a:p>
            <a:pPr lvl="0"/>
            <a:r>
              <a:rPr lang="en-US" sz="1200" kern="1200" dirty="0">
                <a:solidFill>
                  <a:schemeClr val="tx1"/>
                </a:solidFill>
                <a:effectLst/>
                <a:latin typeface="+mn-lt"/>
                <a:ea typeface="+mn-ea"/>
                <a:cs typeface="+mn-cs"/>
              </a:rPr>
              <a:t>Supporting</a:t>
            </a:r>
          </a:p>
          <a:p>
            <a:pPr lvl="0"/>
            <a:r>
              <a:rPr lang="en-US" sz="1200" kern="1200" dirty="0">
                <a:solidFill>
                  <a:schemeClr val="tx1"/>
                </a:solidFill>
                <a:effectLst/>
                <a:latin typeface="+mn-lt"/>
                <a:ea typeface="+mn-ea"/>
                <a:cs typeface="+mn-cs"/>
              </a:rPr>
              <a:t>Delegating</a:t>
            </a:r>
          </a:p>
          <a:p>
            <a:endParaRPr lang="en-US" dirty="0"/>
          </a:p>
        </p:txBody>
      </p:sp>
      <p:sp>
        <p:nvSpPr>
          <p:cNvPr id="4" name="Slide Number Placeholder 3"/>
          <p:cNvSpPr>
            <a:spLocks noGrp="1"/>
          </p:cNvSpPr>
          <p:nvPr>
            <p:ph type="sldNum" sz="quarter" idx="5"/>
          </p:nvPr>
        </p:nvSpPr>
        <p:spPr/>
        <p:txBody>
          <a:bodyPr/>
          <a:lstStyle/>
          <a:p>
            <a:fld id="{D83C6B73-D767-EE48-9D9C-4D5356ACAE78}" type="slidenum">
              <a:rPr lang="en-US" smtClean="0"/>
              <a:pPr/>
              <a:t>17</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88791960"/>
      </p:ext>
    </p:extLst>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3C6B73-D767-EE48-9D9C-4D5356ACAE78}" type="slidenum">
              <a:rPr lang="en-US" smtClean="0"/>
              <a:pPr/>
              <a:t>18</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93396082"/>
      </p:ext>
    </p:extLst>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Story: My client All Size Supply Company</a:t>
            </a:r>
          </a:p>
          <a:p>
            <a:endParaRPr lang="en-US" dirty="0"/>
          </a:p>
          <a:p>
            <a:pPr marL="342900" indent="-342900">
              <a:buFont typeface="Arial" panose="020B0604020202020204" pitchFamily="34" charset="0"/>
              <a:buChar char="•"/>
            </a:pPr>
            <a:r>
              <a:rPr lang="en-US" sz="2000" dirty="0"/>
              <a:t>Founded in 1956 and bought by Brad’s father in 1999 where he merged it into the family business</a:t>
            </a:r>
          </a:p>
          <a:p>
            <a:pPr marL="342900" indent="-342900">
              <a:buFont typeface="Arial" panose="020B0604020202020204" pitchFamily="34" charset="0"/>
              <a:buChar char="•"/>
            </a:pPr>
            <a:r>
              <a:rPr lang="en-US" sz="2000" dirty="0"/>
              <a:t>Fastener Distributor in North Texas</a:t>
            </a:r>
          </a:p>
          <a:p>
            <a:pPr marL="342900" indent="-342900">
              <a:buFont typeface="Arial" panose="020B0604020202020204" pitchFamily="34" charset="0"/>
              <a:buChar char="•"/>
            </a:pPr>
            <a:r>
              <a:rPr lang="en-US" sz="2000" dirty="0"/>
              <a:t>Brad joined in 2004 after graduating from college from Texas Tech</a:t>
            </a:r>
          </a:p>
          <a:p>
            <a:pPr marL="342900" indent="-342900">
              <a:buFont typeface="Arial" panose="020B0604020202020204" pitchFamily="34" charset="0"/>
              <a:buChar char="•"/>
            </a:pPr>
            <a:r>
              <a:rPr lang="en-US" sz="2000" dirty="0"/>
              <a:t>More than doubled in Revenue from 2004 to 2015 where Brad learned all facts of the business, especially in the areas of new business development and customer acquisition</a:t>
            </a:r>
          </a:p>
          <a:p>
            <a:pPr marL="342900" indent="-342900">
              <a:buFont typeface="Arial" panose="020B0604020202020204" pitchFamily="34" charset="0"/>
              <a:buChar char="•"/>
            </a:pPr>
            <a:r>
              <a:rPr lang="en-US" sz="2000" dirty="0"/>
              <a:t>Brad bought the company in 2015.  He ran the business the way his father did where he managed operations, purchasing, account management, and new business development.</a:t>
            </a:r>
          </a:p>
          <a:p>
            <a:pPr marL="342900" indent="-342900">
              <a:buFont typeface="Arial" panose="020B0604020202020204" pitchFamily="34" charset="0"/>
              <a:buChar char="•"/>
            </a:pPr>
            <a:r>
              <a:rPr lang="en-US" sz="2000" dirty="0"/>
              <a:t>Sales plateaued – revenue had hit the ceiling.  Brad was working harder than ever before, wearing multiple hats, spending less time with his family of a wife and 5 kids. </a:t>
            </a:r>
          </a:p>
          <a:p>
            <a:pPr marL="342900" indent="-342900">
              <a:buFont typeface="Arial" panose="020B0604020202020204" pitchFamily="34" charset="0"/>
              <a:buChar char="•"/>
            </a:pPr>
            <a:r>
              <a:rPr lang="en-US" sz="2000" dirty="0"/>
              <a:t>When I began working with my friend, Brad at the beginning of the year, we recognized that he had not added a new account in almost two years.  Why?  </a:t>
            </a:r>
          </a:p>
          <a:p>
            <a:pPr marL="342900" indent="-342900">
              <a:buFont typeface="Arial" panose="020B0604020202020204" pitchFamily="34" charset="0"/>
              <a:buChar char="•"/>
            </a:pPr>
            <a:r>
              <a:rPr lang="en-US" sz="2000" dirty="0"/>
              <a:t>Why?</a:t>
            </a:r>
          </a:p>
          <a:p>
            <a:pPr marL="800100" lvl="1" indent="-342900">
              <a:buFont typeface="Arial" panose="020B0604020202020204" pitchFamily="34" charset="0"/>
              <a:buChar char="•"/>
            </a:pPr>
            <a:r>
              <a:rPr lang="en-US" sz="2000" dirty="0"/>
              <a:t>Brad had seen himself as “the business” – an extension of himself</a:t>
            </a:r>
          </a:p>
          <a:p>
            <a:pPr marL="800100" lvl="1" indent="-342900">
              <a:buFont typeface="Arial" panose="020B0604020202020204" pitchFamily="34" charset="0"/>
              <a:buChar char="•"/>
            </a:pPr>
            <a:r>
              <a:rPr lang="en-US" sz="2000" dirty="0"/>
              <a:t>However, the business was bigger then him – he needed to let go and let others help him for the business to be successful</a:t>
            </a:r>
          </a:p>
          <a:p>
            <a:endParaRPr lang="en-US" dirty="0"/>
          </a:p>
          <a:p>
            <a:pPr marL="171450" indent="-171450">
              <a:buFont typeface="Arial" panose="020B0604020202020204" pitchFamily="34" charset="0"/>
              <a:buChar char="•"/>
            </a:pPr>
            <a:r>
              <a:rPr lang="en-US" dirty="0"/>
              <a:t>Founded in 1956:  Provides fasteners (like bolts and screws) to industrial companies – manufacturers, oil &amp; gas entities, construction companies, etc.  They steadily grew through providing excellent service to companies in North Texas and through several strategic acquisitions.  The founder’s son began working in the business in 2002 after graduating from Texas Tech University and helped double the company’s revenue until he bought the company from his Dad in 2015 with a focus on service – “we don’t sell parts, we sell service”.</a:t>
            </a:r>
          </a:p>
          <a:p>
            <a:pPr marL="171450" indent="-171450">
              <a:buFont typeface="Arial" panose="020B0604020202020204" pitchFamily="34" charset="0"/>
              <a:buChar char="•"/>
            </a:pPr>
            <a:r>
              <a:rPr lang="en-US" dirty="0"/>
              <a:t>Since 2015, the company has continued to operate profitably but has been flat from a revenue perspective.  No matter how hard the son worked, they could not break through the revenue ceiling that they had hit.  The son as operating the business the same way he had been since joining the company 15 years earlier.  He was the sales department, the operations manager, the CPA, and the marketing department.  Yes, he had a team, but they had been trained through he years to respond to what they were told to do.  In short, the very strategies and tactics that grew the business steadily over the last 15 years were the things that were keeping the business from growing today.</a:t>
            </a:r>
          </a:p>
          <a:p>
            <a:endParaRPr lang="en-US" dirty="0"/>
          </a:p>
        </p:txBody>
      </p:sp>
      <p:sp>
        <p:nvSpPr>
          <p:cNvPr id="4" name="Slide Number Placeholder 3"/>
          <p:cNvSpPr>
            <a:spLocks noGrp="1"/>
          </p:cNvSpPr>
          <p:nvPr>
            <p:ph type="sldNum" sz="quarter" idx="5"/>
          </p:nvPr>
        </p:nvSpPr>
        <p:spPr/>
        <p:txBody>
          <a:bodyPr/>
          <a:lstStyle/>
          <a:p>
            <a:fld id="{D83C6B73-D767-EE48-9D9C-4D5356ACAE78}" type="slidenum">
              <a:rPr lang="en-US" smtClean="0"/>
              <a:pPr/>
              <a:t>4</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59074105"/>
      </p:ext>
    </p:extLst>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You Need to Let Go of the Vine</a:t>
            </a:r>
          </a:p>
          <a:p>
            <a:r>
              <a:rPr lang="en-US" sz="1200" b="0" i="0" kern="1200" dirty="0">
                <a:solidFill>
                  <a:schemeClr val="tx1"/>
                </a:solidFill>
                <a:effectLst/>
                <a:latin typeface="+mn-lt"/>
                <a:ea typeface="+mn-ea"/>
                <a:cs typeface="+mn-cs"/>
              </a:rPr>
              <a:t>As Gino Wickman says </a:t>
            </a:r>
            <a:r>
              <a:rPr lang="en-US" sz="1200" b="0" i="0" u="none" strike="noStrike" kern="1200" dirty="0">
                <a:solidFill>
                  <a:schemeClr val="tx1"/>
                </a:solidFill>
                <a:effectLst/>
                <a:latin typeface="+mn-lt"/>
                <a:ea typeface="+mn-ea"/>
                <a:cs typeface="+mn-cs"/>
                <a:hlinkClick r:id="rId3"/>
              </a:rPr>
              <a:t>in his book Traction</a:t>
            </a:r>
            <a:r>
              <a:rPr lang="en-US" sz="1200" b="0" i="1" kern="1200" dirty="0">
                <a:solidFill>
                  <a:schemeClr val="tx1"/>
                </a:solidFill>
                <a:effectLst/>
                <a:latin typeface="+mn-lt"/>
                <a:ea typeface="+mn-ea"/>
                <a:cs typeface="+mn-cs"/>
              </a:rPr>
              <a:t>,</a:t>
            </a:r>
            <a:r>
              <a:rPr lang="en-US" sz="1200" b="0" i="0" kern="1200" dirty="0">
                <a:solidFill>
                  <a:schemeClr val="tx1"/>
                </a:solidFill>
                <a:effectLst/>
                <a:latin typeface="+mn-lt"/>
                <a:ea typeface="+mn-ea"/>
                <a:cs typeface="+mn-cs"/>
              </a:rPr>
              <a:t> you are not your company—you need to let it become its own entity. Many business owners have a hard time letting go, because their business feels like an extension of themselves. They may even be answering their own phones.</a:t>
            </a:r>
          </a:p>
          <a:p>
            <a:r>
              <a:rPr lang="en-US" sz="1200" b="0" i="0" kern="1200" dirty="0">
                <a:solidFill>
                  <a:schemeClr val="tx1"/>
                </a:solidFill>
                <a:effectLst/>
                <a:latin typeface="+mn-lt"/>
                <a:ea typeface="+mn-ea"/>
                <a:cs typeface="+mn-cs"/>
              </a:rPr>
              <a:t>But if you want to see your company become its best and live up to its fullest potential, that means delegating responsibilities to capable people.</a:t>
            </a:r>
          </a:p>
          <a:p>
            <a:r>
              <a:rPr lang="en-US" sz="1200" b="0" i="0" kern="1200" dirty="0">
                <a:solidFill>
                  <a:schemeClr val="tx1"/>
                </a:solidFill>
                <a:effectLst/>
                <a:latin typeface="+mn-lt"/>
                <a:ea typeface="+mn-ea"/>
                <a:cs typeface="+mn-cs"/>
              </a:rPr>
              <a:t>No single person can be everything that a company needs—not even the founder. And that’s what my client eventually realized. He finally acknowledged that he had to let go of certain roles and responsibilities that he’d been clinging to. It was a painful move, because he knew everything about his company more intimately than anyone else.</a:t>
            </a:r>
          </a:p>
          <a:p>
            <a:r>
              <a:rPr lang="en-US" sz="1200" b="0" i="0" kern="1200" dirty="0">
                <a:solidFill>
                  <a:schemeClr val="tx1"/>
                </a:solidFill>
                <a:effectLst/>
                <a:latin typeface="+mn-lt"/>
                <a:ea typeface="+mn-ea"/>
                <a:cs typeface="+mn-cs"/>
              </a:rPr>
              <a:t>Delegation Is a Matter of Trust</a:t>
            </a:r>
          </a:p>
          <a:p>
            <a:r>
              <a:rPr lang="en-US" sz="1200" b="0" i="0" kern="1200" dirty="0">
                <a:solidFill>
                  <a:schemeClr val="tx1"/>
                </a:solidFill>
                <a:effectLst/>
                <a:latin typeface="+mn-lt"/>
                <a:ea typeface="+mn-ea"/>
                <a:cs typeface="+mn-cs"/>
              </a:rPr>
              <a:t>Often, not letting go is an issue of trust. How can you know that the people you delegate to are going to make the decisions you would make, or do the things you would do?</a:t>
            </a:r>
          </a:p>
          <a:p>
            <a:r>
              <a:rPr lang="en-US" dirty="0"/>
              <a:t/>
            </a:r>
            <a:br>
              <a:rPr lang="en-US" dirty="0"/>
            </a:br>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What is Delegate and Elevate?</a:t>
            </a:r>
          </a:p>
          <a:p>
            <a:r>
              <a:rPr lang="en-US" sz="1200" kern="1200" dirty="0">
                <a:solidFill>
                  <a:schemeClr val="tx1"/>
                </a:solidFill>
                <a:effectLst/>
                <a:latin typeface="+mn-lt"/>
                <a:ea typeface="+mn-ea"/>
                <a:cs typeface="+mn-cs"/>
              </a:rPr>
              <a:t>Delegate and Elevate is a process that means passing along some job responsibilities and tasks to someone else (Delegate) so you can do what you are uniquely qualified to do (Elevate) and your business can grow.</a:t>
            </a:r>
          </a:p>
          <a:p>
            <a:r>
              <a:rPr lang="en-US" sz="1200" kern="1200" dirty="0">
                <a:solidFill>
                  <a:schemeClr val="tx1"/>
                </a:solidFill>
                <a:effectLst/>
                <a:latin typeface="+mn-lt"/>
                <a:ea typeface="+mn-ea"/>
                <a:cs typeface="+mn-cs"/>
              </a:rPr>
              <a:t>Delegate and Elevate are necessary parts of a successful business. If you consistently operate above 100% capacity, you and your business suffer in the following ways: </a:t>
            </a:r>
          </a:p>
          <a:p>
            <a:pPr lvl="0"/>
            <a:r>
              <a:rPr lang="en-US" sz="1200" b="1" kern="1200" dirty="0">
                <a:solidFill>
                  <a:schemeClr val="tx1"/>
                </a:solidFill>
                <a:effectLst/>
                <a:latin typeface="+mn-lt"/>
                <a:ea typeface="+mn-ea"/>
                <a:cs typeface="+mn-cs"/>
              </a:rPr>
              <a:t>Your company will hit the ceiling.</a:t>
            </a:r>
            <a:r>
              <a:rPr lang="en-US" sz="1200" kern="1200" dirty="0">
                <a:solidFill>
                  <a:schemeClr val="tx1"/>
                </a:solidFill>
                <a:effectLst/>
                <a:latin typeface="+mn-lt"/>
                <a:ea typeface="+mn-ea"/>
                <a:cs typeface="+mn-cs"/>
              </a:rPr>
              <a:t> Your business can’t realize future growth or </a:t>
            </a:r>
            <a:r>
              <a:rPr lang="en-US" sz="1200" u="sng" kern="1200" dirty="0">
                <a:solidFill>
                  <a:schemeClr val="tx1"/>
                </a:solidFill>
                <a:effectLst/>
                <a:latin typeface="+mn-lt"/>
                <a:ea typeface="+mn-ea"/>
                <a:cs typeface="+mn-cs"/>
                <a:hlinkClick r:id="rId4"/>
              </a:rPr>
              <a:t>break through the ceiling</a:t>
            </a:r>
            <a:r>
              <a:rPr lang="en-US" sz="1200" kern="1200" dirty="0">
                <a:solidFill>
                  <a:schemeClr val="tx1"/>
                </a:solidFill>
                <a:effectLst/>
                <a:latin typeface="+mn-lt"/>
                <a:ea typeface="+mn-ea"/>
                <a:cs typeface="+mn-cs"/>
              </a:rPr>
              <a:t> because there are not enough hours in the day for one person to achieve it all.</a:t>
            </a:r>
          </a:p>
          <a:p>
            <a:pPr lvl="0"/>
            <a:r>
              <a:rPr lang="en-US" sz="1200" b="1" kern="1200" dirty="0">
                <a:solidFill>
                  <a:schemeClr val="tx1"/>
                </a:solidFill>
                <a:effectLst/>
                <a:latin typeface="+mn-lt"/>
                <a:ea typeface="+mn-ea"/>
                <a:cs typeface="+mn-cs"/>
              </a:rPr>
              <a:t>You’re holding the company back. </a:t>
            </a:r>
            <a:r>
              <a:rPr lang="en-US" sz="1200" kern="1200" dirty="0">
                <a:solidFill>
                  <a:schemeClr val="tx1"/>
                </a:solidFill>
                <a:effectLst/>
                <a:latin typeface="+mn-lt"/>
                <a:ea typeface="+mn-ea"/>
                <a:cs typeface="+mn-cs"/>
              </a:rPr>
              <a:t>Without reorganizing and reprioritizing, your company will not be all that it could be.</a:t>
            </a:r>
          </a:p>
          <a:p>
            <a:pPr lvl="0"/>
            <a:r>
              <a:rPr lang="en-US" sz="1200" b="1" kern="1200" dirty="0">
                <a:solidFill>
                  <a:schemeClr val="tx1"/>
                </a:solidFill>
                <a:effectLst/>
                <a:latin typeface="+mn-lt"/>
                <a:ea typeface="+mn-ea"/>
                <a:cs typeface="+mn-cs"/>
              </a:rPr>
              <a:t>You will burn out.</a:t>
            </a:r>
            <a:r>
              <a:rPr lang="en-US" sz="1200" kern="1200" dirty="0">
                <a:solidFill>
                  <a:schemeClr val="tx1"/>
                </a:solidFill>
                <a:effectLst/>
                <a:latin typeface="+mn-lt"/>
                <a:ea typeface="+mn-ea"/>
                <a:cs typeface="+mn-cs"/>
              </a:rPr>
              <a:t> By taking on work beyond your capacity, you are potentially spending time doing things that you’re not great at or love to do. You’ll become </a:t>
            </a:r>
            <a:r>
              <a:rPr lang="en-US" sz="1200" u="sng" kern="1200" dirty="0">
                <a:solidFill>
                  <a:schemeClr val="tx1"/>
                </a:solidFill>
                <a:effectLst/>
                <a:latin typeface="+mn-lt"/>
                <a:ea typeface="+mn-ea"/>
                <a:cs typeface="+mn-cs"/>
                <a:hlinkClick r:id="rId5"/>
              </a:rPr>
              <a:t>frustrated, overwhelmed and tired</a:t>
            </a:r>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D83C6B73-D767-EE48-9D9C-4D5356ACAE78}" type="slidenum">
              <a:rPr lang="en-US" smtClean="0"/>
              <a:pPr/>
              <a:t>5</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12268007"/>
      </p:ext>
    </p:extLst>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When you first started your business, you probably handled everything yourself. You were the owner, manager, dispatcher, drive, and sales person.</a:t>
            </a:r>
          </a:p>
          <a:p>
            <a:r>
              <a:rPr lang="en-US" sz="1200" kern="1200" dirty="0">
                <a:solidFill>
                  <a:schemeClr val="tx1"/>
                </a:solidFill>
                <a:effectLst/>
                <a:latin typeface="+mn-lt"/>
                <a:ea typeface="+mn-ea"/>
                <a:cs typeface="+mn-cs"/>
              </a:rPr>
              <a:t>You were probably also the marketing person, the fleet manager, the accountant, and the customer service representative.</a:t>
            </a:r>
          </a:p>
          <a:p>
            <a:r>
              <a:rPr lang="en-US" sz="1200" kern="1200" dirty="0">
                <a:solidFill>
                  <a:schemeClr val="tx1"/>
                </a:solidFill>
                <a:effectLst/>
                <a:latin typeface="+mn-lt"/>
                <a:ea typeface="+mn-ea"/>
                <a:cs typeface="+mn-cs"/>
              </a:rPr>
              <a:t>You were the jack-of-all-trades, who successfully wore many hats, operating comfortably at 100% capacity.</a:t>
            </a:r>
          </a:p>
          <a:p>
            <a:r>
              <a:rPr lang="en-US" sz="1200" kern="1200" dirty="0">
                <a:solidFill>
                  <a:schemeClr val="tx1"/>
                </a:solidFill>
                <a:effectLst/>
                <a:latin typeface="+mn-lt"/>
                <a:ea typeface="+mn-ea"/>
                <a:cs typeface="+mn-cs"/>
              </a:rPr>
              <a:t>But as your business grew, so did its daily demands, and the number of hours in a day stayed the same. Soon your comfortable 100% capacity that allowed for a good work-life balance was now clocking in at 120% or 130% or more.</a:t>
            </a:r>
          </a:p>
          <a:p>
            <a:r>
              <a:rPr lang="en-US" sz="1200" b="0" i="0" kern="1200" dirty="0">
                <a:solidFill>
                  <a:schemeClr val="tx1"/>
                </a:solidFill>
                <a:effectLst/>
                <a:latin typeface="+mn-lt"/>
                <a:ea typeface="+mn-ea"/>
                <a:cs typeface="+mn-cs"/>
              </a:rPr>
              <a:t>One of my clients nearly buried his semi-truck dealership because he thought that as the owner, he was responsible for his business. For years, he always managed to be successful by doing it all himself. He would work longer hours, push himself harder, dig in, and roll up his sleeves. With enough work, he could deliver results and move his company forward. He was putting his entire company on his back.</a:t>
            </a:r>
          </a:p>
          <a:p>
            <a:r>
              <a:rPr lang="en-US" sz="1200" b="0" i="0" kern="1200" dirty="0">
                <a:solidFill>
                  <a:schemeClr val="tx1"/>
                </a:solidFill>
                <a:effectLst/>
                <a:latin typeface="+mn-lt"/>
                <a:ea typeface="+mn-ea"/>
                <a:cs typeface="+mn-cs"/>
              </a:rPr>
              <a:t>But the dealership grew to a point where, no matter how hard he worked, he couldn’t make an impact anymore. There were just too many moving parts, and he was spread too thin among them.</a:t>
            </a:r>
          </a:p>
          <a:p>
            <a:r>
              <a:rPr lang="en-US" sz="1200" b="0" i="0" kern="1200" dirty="0">
                <a:solidFill>
                  <a:schemeClr val="tx1"/>
                </a:solidFill>
                <a:effectLst/>
                <a:latin typeface="+mn-lt"/>
                <a:ea typeface="+mn-ea"/>
                <a:cs typeface="+mn-cs"/>
              </a:rPr>
              <a:t>As a result, the dealership spun into organizational chaos. The owner would step in and cut off the ownership of other people’s work and responsibilities. Then he would go off and get involved in something else, and balls would drop.</a:t>
            </a:r>
          </a:p>
          <a:p>
            <a:r>
              <a:rPr lang="en-US" sz="1200" b="0" i="0" kern="1200" dirty="0">
                <a:solidFill>
                  <a:schemeClr val="tx1"/>
                </a:solidFill>
                <a:effectLst/>
                <a:latin typeface="+mn-lt"/>
                <a:ea typeface="+mn-ea"/>
                <a:cs typeface="+mn-cs"/>
              </a:rPr>
              <a:t>It was demoralizing to his employees, because they didn’t know what their roles were.</a:t>
            </a:r>
          </a:p>
          <a:p>
            <a:r>
              <a:rPr lang="en-US" sz="1200" b="0" i="0" kern="1200" dirty="0">
                <a:solidFill>
                  <a:schemeClr val="tx1"/>
                </a:solidFill>
                <a:effectLst/>
                <a:latin typeface="+mn-lt"/>
                <a:ea typeface="+mn-ea"/>
                <a:cs typeface="+mn-cs"/>
              </a:rPr>
              <a:t>This owner needed to realize that his business was bigger than him, and that he needed others to help make the company successful.</a:t>
            </a:r>
          </a:p>
          <a:p>
            <a:r>
              <a:rPr lang="en-US" sz="1200" kern="1200" dirty="0">
                <a:solidFill>
                  <a:schemeClr val="tx1"/>
                </a:solidFill>
                <a:effectLst/>
                <a:latin typeface="+mn-lt"/>
                <a:ea typeface="+mn-ea"/>
                <a:cs typeface="+mn-cs"/>
              </a:rPr>
              <a:t>So what did he do?</a:t>
            </a:r>
          </a:p>
          <a:p>
            <a:endParaRPr lang="en-US"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Step 1: Define your 100%</a:t>
            </a:r>
            <a:r>
              <a:rPr lang="en-US" sz="1200" b="0" i="1" kern="1200" dirty="0">
                <a:solidFill>
                  <a:schemeClr val="tx1"/>
                </a:solidFill>
                <a:effectLst/>
                <a:latin typeface="+mn-lt"/>
                <a:ea typeface="+mn-ea"/>
                <a:cs typeface="+mn-cs"/>
              </a:rPr>
              <a:t> - Your 100% is your maximum number of hours per week you want to work and still remain balanced. You can't move to the next step without answering this question. All progress begins here. The answer to this question represents your 100%.</a:t>
            </a:r>
          </a:p>
          <a:p>
            <a:endParaRPr lang="en-US" sz="1200" b="0" i="1"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Step 2: Determine if you're over capacity</a:t>
            </a:r>
            <a:r>
              <a:rPr lang="en-US" sz="1200" b="0" i="1" kern="1200" dirty="0">
                <a:solidFill>
                  <a:schemeClr val="tx1"/>
                </a:solidFill>
                <a:effectLst/>
                <a:latin typeface="+mn-lt"/>
                <a:ea typeface="+mn-ea"/>
                <a:cs typeface="+mn-cs"/>
              </a:rPr>
              <a:t> - How much time will it take to do everything you need to do well? While this calculation is not entirely easy, it is vital. If your answer exceeds your 100%, it's time to delegate and elevate. </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D83C6B73-D767-EE48-9D9C-4D5356ACAE78}" type="slidenum">
              <a:rPr lang="en-US" smtClean="0"/>
              <a:pPr/>
              <a:t>6</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05972821"/>
      </p:ext>
    </p:extLst>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Story: House Cleaning / Down sizing story referencing “Tidying Up with Marie Kondo”</a:t>
            </a:r>
          </a:p>
          <a:p>
            <a:endParaRPr lang="en-US" dirty="0"/>
          </a:p>
          <a:p>
            <a:pPr marL="171450" indent="-171450">
              <a:buFont typeface="Arial" panose="020B0604020202020204" pitchFamily="34" charset="0"/>
              <a:buChar char="•"/>
            </a:pPr>
            <a:r>
              <a:rPr lang="en-US" dirty="0"/>
              <a:t>Being intentional about what you keep and what you toss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For the past 3 years, Dean and I have been downsizing-sold the big house and the land, moved into a condo in the city, don’t even own a table…and we don’t miss any of it!  </a:t>
            </a:r>
          </a:p>
          <a:p>
            <a:pPr marL="171450" indent="-171450">
              <a:buFont typeface="Arial" panose="020B0604020202020204" pitchFamily="34" charset="0"/>
              <a:buChar char="•"/>
            </a:pPr>
            <a:r>
              <a:rPr lang="en-US" dirty="0"/>
              <a:t>There is just something so freeing about getting rid of the ‘stuff’  It’s crazy how much stuff you accumulate vs what we really use/need.</a:t>
            </a:r>
          </a:p>
          <a:p>
            <a:pPr marL="171450" indent="-171450">
              <a:buFont typeface="Arial" panose="020B0604020202020204" pitchFamily="34" charset="0"/>
              <a:buChar char="•"/>
            </a:pPr>
            <a:r>
              <a:rPr lang="en-US" dirty="0"/>
              <a:t>It’s also easy to accumulate jobs and tasks and it can be difficult to let go of things that you have always done because it’s easier to do them yourself vs showing someone else how to do it.  </a:t>
            </a:r>
          </a:p>
        </p:txBody>
      </p:sp>
      <p:sp>
        <p:nvSpPr>
          <p:cNvPr id="4" name="Slide Number Placeholder 3"/>
          <p:cNvSpPr>
            <a:spLocks noGrp="1"/>
          </p:cNvSpPr>
          <p:nvPr>
            <p:ph type="sldNum" sz="quarter" idx="5"/>
          </p:nvPr>
        </p:nvSpPr>
        <p:spPr/>
        <p:txBody>
          <a:bodyPr/>
          <a:lstStyle/>
          <a:p>
            <a:fld id="{D83C6B73-D767-EE48-9D9C-4D5356ACAE78}" type="slidenum">
              <a:rPr lang="en-US" smtClean="0"/>
              <a:pPr/>
              <a:t>7</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45717141"/>
      </p:ext>
    </p:extLst>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have to ask yourself, Is this really the best use of my time to be driving on a regular basis?  Who can I trust to set the schedule or take care of the books?</a:t>
            </a:r>
          </a:p>
        </p:txBody>
      </p:sp>
      <p:sp>
        <p:nvSpPr>
          <p:cNvPr id="4" name="Slide Number Placeholder 3"/>
          <p:cNvSpPr>
            <a:spLocks noGrp="1"/>
          </p:cNvSpPr>
          <p:nvPr>
            <p:ph type="sldNum" sz="quarter" idx="5"/>
          </p:nvPr>
        </p:nvSpPr>
        <p:spPr/>
        <p:txBody>
          <a:bodyPr/>
          <a:lstStyle/>
          <a:p>
            <a:fld id="{D83C6B73-D767-EE48-9D9C-4D5356ACAE78}" type="slidenum">
              <a:rPr lang="en-US" smtClean="0"/>
              <a:pPr/>
              <a:t>8</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75390418"/>
      </p:ext>
    </p:extLst>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3C6B73-D767-EE48-9D9C-4D5356ACAE78}" type="slidenum">
              <a:rPr lang="en-US" smtClean="0"/>
              <a:pPr/>
              <a:t>10</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19173808"/>
      </p:ext>
    </p:extLst>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Story: Gold’s Gym Story</a:t>
            </a:r>
          </a:p>
          <a:p>
            <a:endParaRPr lang="en-US" dirty="0"/>
          </a:p>
          <a:p>
            <a:pPr marL="171450" indent="-171450">
              <a:buFont typeface="Arial" panose="020B0604020202020204" pitchFamily="34" charset="0"/>
              <a:buChar char="•"/>
            </a:pPr>
            <a:r>
              <a:rPr lang="en-US" dirty="0"/>
              <a:t>Leticia worked in payroll for years and years.  She came to me and asked if she could work in HR.  At first I told her no because I really didn’t think her skills would transfer over, but she didn’t give up and asked  me again until I decided to give her a chance.  It was absolutely the right decision.  It took time to train her, but she took over workers comp and unemployment, saving the company hundreds of thousands of dollars.  She was able to do a better job than I could because this wasn’t a top priority for me.  </a:t>
            </a:r>
          </a:p>
          <a:p>
            <a:pPr marL="171450" indent="-171450">
              <a:buFont typeface="Arial" panose="020B0604020202020204" pitchFamily="34" charset="0"/>
              <a:buChar char="•"/>
            </a:pPr>
            <a:r>
              <a:rPr lang="en-US" dirty="0"/>
              <a:t>When I started at Gold’s, Michele was in the wrong seat.  She hardly left her office and wrote training programs that no one used.  I spent time with her, learning what she was good at and how we would use her skills to positively impact the company and now she is a rock star.  She was  voted one of the top 3 employees of the company and trains in person and via web on a weekly basis.  </a:t>
            </a:r>
          </a:p>
        </p:txBody>
      </p:sp>
      <p:sp>
        <p:nvSpPr>
          <p:cNvPr id="4" name="Slide Number Placeholder 3"/>
          <p:cNvSpPr>
            <a:spLocks noGrp="1"/>
          </p:cNvSpPr>
          <p:nvPr>
            <p:ph type="sldNum" sz="quarter" idx="5"/>
          </p:nvPr>
        </p:nvSpPr>
        <p:spPr/>
        <p:txBody>
          <a:bodyPr/>
          <a:lstStyle/>
          <a:p>
            <a:fld id="{D83C6B73-D767-EE48-9D9C-4D5356ACAE78}" type="slidenum">
              <a:rPr lang="en-US" smtClean="0"/>
              <a:pPr/>
              <a:t>11</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00147143"/>
      </p:ext>
    </p:extLst>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bullet point:  It’s important to talk with your team and see where they want to grow and develop.  It’s equally important to set expectations and hold people accountable.   </a:t>
            </a:r>
          </a:p>
          <a:p>
            <a:endParaRPr lang="en-US" dirty="0"/>
          </a:p>
          <a:p>
            <a:r>
              <a:rPr lang="en-US" dirty="0"/>
              <a:t>Second bullet point:  You have to be prepared to potentially let people go if their skill sets don’t match the needs of the company.  I know this is tough because your employees are like family, but honestly, you are not doing anyone any favors if they are not adding value to your company.  It could positively impact the rest of the team if they see that everyone is required to pull their weight.  </a:t>
            </a:r>
          </a:p>
          <a:p>
            <a:r>
              <a:rPr lang="en-US" dirty="0"/>
              <a:t>Now we know that everyone can’t be </a:t>
            </a:r>
            <a:r>
              <a:rPr lang="en-US" dirty="0" err="1"/>
              <a:t>rockstars</a:t>
            </a:r>
            <a:r>
              <a:rPr lang="en-US" dirty="0"/>
              <a:t>.  You need people who come in and do their jobs and earn an honest paycheck.  </a:t>
            </a:r>
          </a:p>
          <a:p>
            <a:endParaRPr lang="en-US" dirty="0"/>
          </a:p>
          <a:p>
            <a:r>
              <a:rPr lang="en-US" dirty="0"/>
              <a:t>Third bullet point:  Communication is key.  A good leader coaches and councils their employees on a regular basis.  You can say “I wouldn’t be doing my job if I didn’t give you feedback on how you are doing and what you could do to add more value to the company.” </a:t>
            </a:r>
          </a:p>
          <a:p>
            <a:endParaRPr lang="en-US" dirty="0"/>
          </a:p>
          <a:p>
            <a:r>
              <a:rPr lang="en-US" dirty="0"/>
              <a:t>Fourth bullet point:  Hopefully this goes without saying.  People need to hear positive feedback.  It’s human nature.  There are times when I stop what I’m doing, find one my employees who has recently gone above and beyond and just sincerely thank them for all that they do.  Nothing more, no ‘And by the way, could you set up a meeting….”  One of my favorite things to do is to call someone and relay a complement that I heard someone giving when they weren’t around.  And that is the only reason for my call.  To let them know that someone is talking good behind their back.  </a:t>
            </a:r>
          </a:p>
          <a:p>
            <a:r>
              <a:rPr lang="en-US" dirty="0"/>
              <a:t>I can imagine that you often receive compliments about your drivers or sales team.  Do you relay these compliments?  </a:t>
            </a:r>
          </a:p>
          <a:p>
            <a:r>
              <a:rPr lang="en-US" dirty="0"/>
              <a:t>Another one of my favorite things to do is to do regular team huddles.  I turn on music to signal that we are gather and we celebrate work anniversaries, birthdays, etc.  Sometimes myself or other managers write a hand written note for someone and we read it </a:t>
            </a:r>
            <a:r>
              <a:rPr lang="en-US" dirty="0" err="1"/>
              <a:t>outloud</a:t>
            </a:r>
            <a:r>
              <a:rPr lang="en-US" dirty="0"/>
              <a:t>.  It’s called Stronger With You cards.  You wouldn’t believe the tears of joy, </a:t>
            </a:r>
            <a:r>
              <a:rPr lang="en-US" dirty="0" err="1"/>
              <a:t>selfiies</a:t>
            </a:r>
            <a:r>
              <a:rPr lang="en-US" dirty="0"/>
              <a:t>, positive energy that comes from publicly recognizing someone.   </a:t>
            </a:r>
          </a:p>
        </p:txBody>
      </p:sp>
      <p:sp>
        <p:nvSpPr>
          <p:cNvPr id="4" name="Slide Number Placeholder 3"/>
          <p:cNvSpPr>
            <a:spLocks noGrp="1"/>
          </p:cNvSpPr>
          <p:nvPr>
            <p:ph type="sldNum" sz="quarter" idx="5"/>
          </p:nvPr>
        </p:nvSpPr>
        <p:spPr/>
        <p:txBody>
          <a:bodyPr/>
          <a:lstStyle/>
          <a:p>
            <a:fld id="{D83C6B73-D767-EE48-9D9C-4D5356ACAE78}" type="slidenum">
              <a:rPr lang="en-US" smtClean="0"/>
              <a:pPr/>
              <a:t>12</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283223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28F111E-9101-BB45-AEDC-C71007041192}" type="datetimeFigureOut">
              <a:rPr lang="en-US" smtClean="0"/>
              <a:pPr/>
              <a:t>5/6/19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FEE2A2-D5A5-1040-93C0-76156C69B0A3}"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37124316"/>
      </p:ext>
    </p:extLst>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28F111E-9101-BB45-AEDC-C71007041192}" type="datetimeFigureOut">
              <a:rPr lang="en-US" smtClean="0"/>
              <a:pPr/>
              <a:t>5/6/19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FEE2A2-D5A5-1040-93C0-76156C69B0A3}"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88669652"/>
      </p:ext>
    </p:extLst>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28F111E-9101-BB45-AEDC-C71007041192}" type="datetimeFigureOut">
              <a:rPr lang="en-US" smtClean="0"/>
              <a:pPr/>
              <a:t>5/6/19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FEE2A2-D5A5-1040-93C0-76156C69B0A3}"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91375153"/>
      </p:ext>
    </p:extLst>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28F111E-9101-BB45-AEDC-C71007041192}" type="datetimeFigureOut">
              <a:rPr lang="en-US" smtClean="0"/>
              <a:pPr/>
              <a:t>5/6/19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FEE2A2-D5A5-1040-93C0-76156C69B0A3}"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70792659"/>
      </p:ext>
    </p:extLst>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28F111E-9101-BB45-AEDC-C71007041192}" type="datetimeFigureOut">
              <a:rPr lang="en-US" smtClean="0"/>
              <a:pPr/>
              <a:t>5/6/19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FEE2A2-D5A5-1040-93C0-76156C69B0A3}"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36963686"/>
      </p:ext>
    </p:extLst>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28F111E-9101-BB45-AEDC-C71007041192}" type="datetimeFigureOut">
              <a:rPr lang="en-US" smtClean="0"/>
              <a:pPr/>
              <a:t>5/6/19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FEE2A2-D5A5-1040-93C0-76156C69B0A3}"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42263851"/>
      </p:ext>
    </p:extLst>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28F111E-9101-BB45-AEDC-C71007041192}" type="datetimeFigureOut">
              <a:rPr lang="en-US" smtClean="0"/>
              <a:pPr/>
              <a:t>5/6/19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8FEE2A2-D5A5-1040-93C0-76156C69B0A3}"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10639598"/>
      </p:ext>
    </p:extLst>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28F111E-9101-BB45-AEDC-C71007041192}" type="datetimeFigureOut">
              <a:rPr lang="en-US" smtClean="0"/>
              <a:pPr/>
              <a:t>5/6/19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8FEE2A2-D5A5-1040-93C0-76156C69B0A3}"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92111490"/>
      </p:ext>
    </p:extLst>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8F111E-9101-BB45-AEDC-C71007041192}" type="datetimeFigureOut">
              <a:rPr lang="en-US" smtClean="0"/>
              <a:pPr/>
              <a:t>5/6/19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8FEE2A2-D5A5-1040-93C0-76156C69B0A3}"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89417417"/>
      </p:ext>
    </p:extLst>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28F111E-9101-BB45-AEDC-C71007041192}" type="datetimeFigureOut">
              <a:rPr lang="en-US" smtClean="0"/>
              <a:pPr/>
              <a:t>5/6/19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FEE2A2-D5A5-1040-93C0-76156C69B0A3}"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94968858"/>
      </p:ext>
    </p:extLst>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28F111E-9101-BB45-AEDC-C71007041192}" type="datetimeFigureOut">
              <a:rPr lang="en-US" smtClean="0"/>
              <a:pPr/>
              <a:t>5/6/19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FEE2A2-D5A5-1040-93C0-76156C69B0A3}"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4851289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8F111E-9101-BB45-AEDC-C71007041192}" type="datetimeFigureOut">
              <a:rPr lang="en-US" smtClean="0"/>
              <a:pPr/>
              <a:t>5/6/19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FEE2A2-D5A5-1040-93C0-76156C69B0A3}"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31016266"/>
      </p:ext>
    </p:extLst>
  </p:cSld>
  <p:clrMap bg1="lt1" tx1="dk1" bg2="lt2" tx2="dk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tiff"/><Relationship Id="rId5" Type="http://schemas.openxmlformats.org/officeDocument/2006/relationships/image" Target="../media/image17.png"/><Relationship Id="rId6" Type="http://schemas.openxmlformats.org/officeDocument/2006/relationships/image" Target="../media/image18.png"/><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9.tiff"/></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22.jpe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23.png"/><Relationship Id="rId5" Type="http://schemas.openxmlformats.org/officeDocument/2006/relationships/image" Target="../media/image20.sv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tif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tiff"/><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0.tif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1.tiff"/></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jpe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4.tif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1">
          <a:blip r:embed="rId3">
            <a:alphaModFix amt="88000"/>
            <a:lum/>
          </a:blip>
          <a:srcRect/>
          <a:stretch>
            <a:fillRect t="-17000" b="-17000"/>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4"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21193" y="19051"/>
            <a:ext cx="4465107" cy="2079996"/>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326636" y="782216"/>
            <a:ext cx="2176228" cy="888256"/>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8502864" y="778615"/>
            <a:ext cx="2972855" cy="891857"/>
          </a:xfrm>
          <a:prstGeom prst="rect">
            <a:avLst/>
          </a:prstGeom>
        </p:spPr>
      </p:pic>
      <p:sp>
        <p:nvSpPr>
          <p:cNvPr id="8" name="TextBox 7"/>
          <p:cNvSpPr txBox="1"/>
          <p:nvPr/>
        </p:nvSpPr>
        <p:spPr>
          <a:xfrm>
            <a:off x="2327798" y="2609850"/>
            <a:ext cx="7203767" cy="2123658"/>
          </a:xfrm>
          <a:prstGeom prst="rect">
            <a:avLst/>
          </a:prstGeom>
          <a:noFill/>
          <a:effectLst>
            <a:glow rad="1905000">
              <a:schemeClr val="accent6">
                <a:satMod val="175000"/>
              </a:schemeClr>
            </a:glow>
            <a:outerShdw blurRad="50800" dist="88900" dir="2700000" algn="tl" rotWithShape="0">
              <a:prstClr val="black">
                <a:alpha val="52000"/>
              </a:prstClr>
            </a:outerShdw>
            <a:softEdge rad="1168400"/>
          </a:effectLst>
        </p:spPr>
        <p:txBody>
          <a:bodyPr wrap="none" rtlCol="0">
            <a:spAutoFit/>
          </a:bodyPr>
          <a:lstStyle/>
          <a:p>
            <a:pPr algn="ctr"/>
            <a:r>
              <a:rPr lang="en-US" sz="6600" dirty="0" smtClean="0">
                <a:solidFill>
                  <a:schemeClr val="accent5">
                    <a:lumMod val="50000"/>
                  </a:schemeClr>
                </a:solidFill>
                <a:effectLst>
                  <a:glow rad="101600">
                    <a:schemeClr val="accent3">
                      <a:satMod val="175000"/>
                      <a:alpha val="40000"/>
                    </a:schemeClr>
                  </a:glow>
                </a:effectLst>
                <a:latin typeface="Rockwell Extra Bold" panose="02060903040505020403" pitchFamily="18" charset="0"/>
                <a:cs typeface="Times New Roman" panose="02020603050405020304" pitchFamily="18" charset="0"/>
              </a:rPr>
              <a:t>Lead Smarter </a:t>
            </a:r>
            <a:br>
              <a:rPr lang="en-US" sz="6600" dirty="0" smtClean="0">
                <a:solidFill>
                  <a:schemeClr val="accent5">
                    <a:lumMod val="50000"/>
                  </a:schemeClr>
                </a:solidFill>
                <a:effectLst>
                  <a:glow rad="101600">
                    <a:schemeClr val="accent3">
                      <a:satMod val="175000"/>
                      <a:alpha val="40000"/>
                    </a:schemeClr>
                  </a:glow>
                </a:effectLst>
                <a:latin typeface="Rockwell Extra Bold" panose="02060903040505020403" pitchFamily="18" charset="0"/>
                <a:cs typeface="Times New Roman" panose="02020603050405020304" pitchFamily="18" charset="0"/>
              </a:rPr>
            </a:br>
            <a:r>
              <a:rPr lang="en-US" sz="6600" dirty="0" smtClean="0">
                <a:solidFill>
                  <a:schemeClr val="accent5">
                    <a:lumMod val="50000"/>
                  </a:schemeClr>
                </a:solidFill>
                <a:effectLst>
                  <a:glow rad="101600">
                    <a:schemeClr val="accent3">
                      <a:satMod val="175000"/>
                      <a:alpha val="40000"/>
                    </a:schemeClr>
                  </a:glow>
                </a:effectLst>
                <a:latin typeface="Rockwell Extra Bold" panose="02060903040505020403" pitchFamily="18" charset="0"/>
                <a:cs typeface="Times New Roman" panose="02020603050405020304" pitchFamily="18" charset="0"/>
              </a:rPr>
              <a:t>By Letting Go</a:t>
            </a:r>
            <a:endParaRPr lang="en-US" sz="6600" dirty="0">
              <a:solidFill>
                <a:schemeClr val="accent5">
                  <a:lumMod val="50000"/>
                </a:schemeClr>
              </a:solidFill>
              <a:effectLst>
                <a:glow rad="101600">
                  <a:schemeClr val="accent3">
                    <a:satMod val="175000"/>
                    <a:alpha val="40000"/>
                  </a:schemeClr>
                </a:glow>
              </a:effectLst>
              <a:latin typeface="Rockwell Extra Bold" panose="02060903040505020403" pitchFamily="18" charset="0"/>
              <a:cs typeface="Times New Roman" panose="02020603050405020304" pitchFamily="18" charset="0"/>
            </a:endParaRPr>
          </a:p>
        </p:txBody>
      </p:sp>
      <p:sp>
        <p:nvSpPr>
          <p:cNvPr id="9" name="TextBox 8"/>
          <p:cNvSpPr txBox="1"/>
          <p:nvPr/>
        </p:nvSpPr>
        <p:spPr>
          <a:xfrm>
            <a:off x="3100637" y="4978477"/>
            <a:ext cx="5658087" cy="584775"/>
          </a:xfrm>
          <a:prstGeom prst="rect">
            <a:avLst/>
          </a:prstGeom>
          <a:noFill/>
        </p:spPr>
        <p:txBody>
          <a:bodyPr wrap="none" rtlCol="0">
            <a:spAutoFit/>
          </a:bodyPr>
          <a:lstStyle/>
          <a:p>
            <a:r>
              <a:rPr lang="en-US" sz="3200" b="1" i="1" spc="-150" dirty="0" smtClean="0">
                <a:solidFill>
                  <a:schemeClr val="accent5">
                    <a:lumMod val="50000"/>
                  </a:schemeClr>
                </a:solidFill>
                <a:latin typeface="Times New Roman" panose="02020603050405020304" pitchFamily="18" charset="0"/>
                <a:cs typeface="Times New Roman" panose="02020603050405020304" pitchFamily="18" charset="0"/>
              </a:rPr>
              <a:t>Presented by Dean and </a:t>
            </a:r>
            <a:r>
              <a:rPr lang="en-US" sz="3200" b="1" i="1" spc="-150" dirty="0" err="1" smtClean="0">
                <a:solidFill>
                  <a:schemeClr val="accent5">
                    <a:lumMod val="50000"/>
                  </a:schemeClr>
                </a:solidFill>
                <a:latin typeface="Times New Roman" panose="02020603050405020304" pitchFamily="18" charset="0"/>
                <a:cs typeface="Times New Roman" panose="02020603050405020304" pitchFamily="18" charset="0"/>
              </a:rPr>
              <a:t>Jolynda</a:t>
            </a:r>
            <a:r>
              <a:rPr lang="en-US" sz="3200" b="1" i="1" spc="-150" dirty="0" smtClean="0">
                <a:solidFill>
                  <a:schemeClr val="accent5">
                    <a:lumMod val="50000"/>
                  </a:schemeClr>
                </a:solidFill>
                <a:latin typeface="Times New Roman" panose="02020603050405020304" pitchFamily="18" charset="0"/>
                <a:cs typeface="Times New Roman" panose="02020603050405020304" pitchFamily="18" charset="0"/>
              </a:rPr>
              <a:t> Ash</a:t>
            </a:r>
            <a:endParaRPr lang="en-US" sz="3200" b="1" i="1" spc="-150" dirty="0">
              <a:solidFill>
                <a:schemeClr val="accent5">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774517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xmlns:p="http://schemas.openxmlformats.org/presentationml/2006/main" xmlns:r="http://schemas.openxmlformats.org/officeDocument/2006/relationships" xmlns:a="http://schemas.openxmlformats.org/drawingml/2006/main" id="{3B854194-185D-494D-905C-7C7CB2E30F6E}"/>
              </a:ext>
              <a:ext uri="{C183D7F6-B498-43B3-948B-1728B52AA6E4}">
                <adec:decorative xmlns:adec="http://schemas.microsoft.com/office/drawing/2017/decorative" xmlns="" xmlns:p="http://schemas.openxmlformats.org/presentationml/2006/main" xmlns:r="http://schemas.openxmlformats.org/officeDocument/2006/relationships" xmlns:a="http://schemas.openxmlformats.org/drawingml/2006/main"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xmlns:p="http://schemas.openxmlformats.org/presentationml/2006/main" xmlns:r="http://schemas.openxmlformats.org/officeDocument/2006/relationships" xmlns:a="http://schemas.openxmlformats.org/drawingml/2006/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xmlns:p="http://schemas.openxmlformats.org/presentationml/2006/main" xmlns:r="http://schemas.openxmlformats.org/officeDocument/2006/relationships" xmlns:a="http://schemas.openxmlformats.org/drawingml/2006/main" id="{B4F5FA0D-0104-4987-8241-EFF7C85B88DE}"/>
              </a:ext>
              <a:ext uri="{C183D7F6-B498-43B3-948B-1728B52AA6E4}">
                <adec:decorative xmlns:adec="http://schemas.microsoft.com/office/drawing/2017/decorative" xmlns="" xmlns:p="http://schemas.openxmlformats.org/presentationml/2006/main" xmlns:r="http://schemas.openxmlformats.org/officeDocument/2006/relationships" xmlns:a="http://schemas.openxmlformats.org/drawingml/2006/main"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xmlns:p="http://schemas.openxmlformats.org/presentationml/2006/main" xmlns:r="http://schemas.openxmlformats.org/officeDocument/2006/relationships" xmlns:a="http://schemas.openxmlformats.org/drawingml/2006/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xmlns="" xmlns:p="http://schemas.openxmlformats.org/presentationml/2006/main" xmlns:r="http://schemas.openxmlformats.org/officeDocument/2006/relationships" xmlns:a="http://schemas.openxmlformats.org/drawingml/2006/main" id="{2897127E-6CEF-446C-BE87-93B7C46E49D1}"/>
              </a:ext>
              <a:ext uri="{C183D7F6-B498-43B3-948B-1728B52AA6E4}">
                <adec:decorative xmlns:adec="http://schemas.microsoft.com/office/drawing/2017/decorative" xmlns="" xmlns:p="http://schemas.openxmlformats.org/presentationml/2006/main" xmlns:r="http://schemas.openxmlformats.org/officeDocument/2006/relationships" xmlns:a="http://schemas.openxmlformats.org/drawingml/2006/main"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xmlns:p="http://schemas.openxmlformats.org/presentationml/2006/main" xmlns:r="http://schemas.openxmlformats.org/officeDocument/2006/relationships" xmlns:a="http://schemas.openxmlformats.org/drawingml/2006/main" val="1"/>
              </p:ext>
            </p:extLst>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xmlns:p="http://schemas.openxmlformats.org/presentationml/2006/main" xmlns:r="http://schemas.openxmlformats.org/officeDocument/2006/relationships" xmlns:a="http://schemas.openxmlformats.org/drawingml/2006/main" id="{4EA93DD7-B92E-3349-9807-AA1B9DDD9769}"/>
              </a:ext>
            </a:extLst>
          </p:cNvPr>
          <p:cNvSpPr>
            <a:spLocks noGrp="1"/>
          </p:cNvSpPr>
          <p:nvPr>
            <p:ph type="title"/>
          </p:nvPr>
        </p:nvSpPr>
        <p:spPr>
          <a:xfrm>
            <a:off x="640079" y="2053641"/>
            <a:ext cx="3669161" cy="2760098"/>
          </a:xfrm>
        </p:spPr>
        <p:txBody>
          <a:bodyPr>
            <a:normAutofit/>
          </a:bodyPr>
          <a:lstStyle/>
          <a:p>
            <a:r>
              <a:rPr lang="en-US" dirty="0">
                <a:solidFill>
                  <a:srgbClr val="FFFFFF"/>
                </a:solidFill>
              </a:rPr>
              <a:t>What do you let go of?</a:t>
            </a:r>
            <a:br>
              <a:rPr lang="en-US" dirty="0">
                <a:solidFill>
                  <a:srgbClr val="FFFFFF"/>
                </a:solidFill>
              </a:rPr>
            </a:br>
            <a:r>
              <a:rPr lang="en-US" dirty="0">
                <a:solidFill>
                  <a:srgbClr val="FFFFFF"/>
                </a:solidFill>
              </a:rPr>
              <a:t> </a:t>
            </a:r>
            <a:br>
              <a:rPr lang="en-US" dirty="0">
                <a:solidFill>
                  <a:srgbClr val="FFFFFF"/>
                </a:solidFill>
              </a:rPr>
            </a:br>
            <a:r>
              <a:rPr lang="en-US" dirty="0">
                <a:solidFill>
                  <a:srgbClr val="FFFFFF"/>
                </a:solidFill>
              </a:rPr>
              <a:t>Exercise</a:t>
            </a:r>
          </a:p>
        </p:txBody>
      </p:sp>
      <p:sp>
        <p:nvSpPr>
          <p:cNvPr id="3" name="Content Placeholder 2">
            <a:extLst>
              <a:ext uri="{FF2B5EF4-FFF2-40B4-BE49-F238E27FC236}">
                <a16:creationId xmlns:a16="http://schemas.microsoft.com/office/drawing/2014/main" xmlns="" xmlns:p="http://schemas.openxmlformats.org/presentationml/2006/main" xmlns:r="http://schemas.openxmlformats.org/officeDocument/2006/relationships" xmlns:a="http://schemas.openxmlformats.org/drawingml/2006/main" id="{CB91F388-BAF5-9B42-AA2F-1001E8471F90}"/>
              </a:ext>
            </a:extLst>
          </p:cNvPr>
          <p:cNvSpPr>
            <a:spLocks noGrp="1"/>
          </p:cNvSpPr>
          <p:nvPr>
            <p:ph idx="1"/>
          </p:nvPr>
        </p:nvSpPr>
        <p:spPr>
          <a:xfrm>
            <a:off x="5956300" y="801866"/>
            <a:ext cx="6045200" cy="5230634"/>
          </a:xfrm>
        </p:spPr>
        <p:txBody>
          <a:bodyPr anchor="ctr">
            <a:normAutofit/>
          </a:bodyPr>
          <a:lstStyle/>
          <a:p>
            <a:r>
              <a:rPr lang="en-US" sz="2400" dirty="0">
                <a:solidFill>
                  <a:srgbClr val="000000"/>
                </a:solidFill>
              </a:rPr>
              <a:t>Share your list with the person sitting next to you</a:t>
            </a:r>
          </a:p>
          <a:p>
            <a:endParaRPr lang="en-US" sz="2400" dirty="0">
              <a:solidFill>
                <a:srgbClr val="000000"/>
              </a:solidFill>
            </a:endParaRPr>
          </a:p>
          <a:p>
            <a:r>
              <a:rPr lang="en-US" sz="2400" dirty="0">
                <a:solidFill>
                  <a:srgbClr val="000000"/>
                </a:solidFill>
              </a:rPr>
              <a:t>Build a plan to delegate or outsource as many non-strategic tasks as possible</a:t>
            </a:r>
          </a:p>
          <a:p>
            <a:endParaRPr lang="en-US" sz="2400" dirty="0">
              <a:solidFill>
                <a:srgbClr val="000000"/>
              </a:solidFill>
            </a:endParaRPr>
          </a:p>
          <a:p>
            <a:r>
              <a:rPr lang="en-US" sz="2400" dirty="0">
                <a:solidFill>
                  <a:srgbClr val="000000"/>
                </a:solidFill>
              </a:rPr>
              <a:t>Be purposeful about where you spend your time</a:t>
            </a:r>
          </a:p>
          <a:p>
            <a:endParaRPr lang="en-US" sz="2400" dirty="0">
              <a:solidFill>
                <a:srgbClr val="000000"/>
              </a:solidFill>
            </a:endParaRPr>
          </a:p>
          <a:p>
            <a:r>
              <a:rPr lang="en-US" sz="2400" dirty="0">
                <a:solidFill>
                  <a:srgbClr val="000000"/>
                </a:solidFill>
              </a:rPr>
              <a:t>Free yourself up to do the things that energize you and that will grow your company</a:t>
            </a:r>
          </a:p>
          <a:p>
            <a:pPr marL="0" indent="0">
              <a:buNone/>
            </a:pPr>
            <a:endParaRPr lang="en-US" sz="2400" dirty="0">
              <a:solidFill>
                <a:srgbClr val="000000"/>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61048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7" name="Rectangle 11">
            <a:extLst>
              <a:ext uri="{FF2B5EF4-FFF2-40B4-BE49-F238E27FC236}">
                <a16:creationId xmlns:a16="http://schemas.microsoft.com/office/drawing/2014/main" xmlns="" xmlns:p="http://schemas.openxmlformats.org/presentationml/2006/main" xmlns:r="http://schemas.openxmlformats.org/officeDocument/2006/relationships" xmlns:a="http://schemas.openxmlformats.org/drawingml/2006/main" id="{799A8B4F-0FED-46C0-9186-5A8E116D8744}"/>
              </a:ext>
              <a:ext uri="{C183D7F6-B498-43B3-948B-1728B52AA6E4}">
                <adec:decorative xmlns:adec="http://schemas.microsoft.com/office/drawing/2017/decorative" xmlns="" xmlns:p="http://schemas.openxmlformats.org/presentationml/2006/main" xmlns:r="http://schemas.openxmlformats.org/officeDocument/2006/relationships" xmlns:a="http://schemas.openxmlformats.org/drawingml/2006/main"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xmlns:p="http://schemas.openxmlformats.org/presentationml/2006/main" xmlns:r="http://schemas.openxmlformats.org/officeDocument/2006/relationships" xmlns:a="http://schemas.openxmlformats.org/drawingml/2006/main" val="1"/>
              </p:ext>
            </p:extLst>
          </p:nvPr>
        </p:nvSpPr>
        <p:spPr>
          <a:xfrm>
            <a:off x="5708905" y="0"/>
            <a:ext cx="648309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3">
            <a:extLst>
              <a:ext uri="{FF2B5EF4-FFF2-40B4-BE49-F238E27FC236}">
                <a16:creationId xmlns:a16="http://schemas.microsoft.com/office/drawing/2014/main" xmlns="" xmlns:p="http://schemas.openxmlformats.org/presentationml/2006/main" xmlns:r="http://schemas.openxmlformats.org/officeDocument/2006/relationships" xmlns:a="http://schemas.openxmlformats.org/drawingml/2006/main" id="{DA6861EE-7660-46C9-80BD-173B8F7454B8}"/>
              </a:ext>
              <a:ext uri="{C183D7F6-B498-43B3-948B-1728B52AA6E4}">
                <adec:decorative xmlns:adec="http://schemas.microsoft.com/office/drawing/2017/decorative" xmlns="" xmlns:p="http://schemas.openxmlformats.org/presentationml/2006/main" xmlns:r="http://schemas.openxmlformats.org/officeDocument/2006/relationships" xmlns:a="http://schemas.openxmlformats.org/drawingml/2006/main"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xmlns:p="http://schemas.openxmlformats.org/presentationml/2006/main" xmlns:r="http://schemas.openxmlformats.org/officeDocument/2006/relationships" xmlns:a="http://schemas.openxmlformats.org/drawingml/2006/main" val="1"/>
              </p:ext>
            </p:extLst>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xmlns:p="http://schemas.openxmlformats.org/presentationml/2006/main" xmlns:r="http://schemas.openxmlformats.org/officeDocument/2006/relationships" xmlns:a="http://schemas.openxmlformats.org/drawingml/2006/main" id="{4EA93DD7-B92E-3349-9807-AA1B9DDD9769}"/>
              </a:ext>
            </a:extLst>
          </p:cNvPr>
          <p:cNvSpPr>
            <a:spLocks noGrp="1"/>
          </p:cNvSpPr>
          <p:nvPr>
            <p:ph type="title" idx="4294967295"/>
          </p:nvPr>
        </p:nvSpPr>
        <p:spPr>
          <a:xfrm>
            <a:off x="807365" y="731891"/>
            <a:ext cx="4792051" cy="944509"/>
          </a:xfrm>
        </p:spPr>
        <p:txBody>
          <a:bodyPr vert="horz" lIns="91440" tIns="45720" rIns="91440" bIns="45720" rtlCol="0" anchor="ctr">
            <a:normAutofit/>
          </a:bodyPr>
          <a:lstStyle/>
          <a:p>
            <a:r>
              <a:rPr lang="en-US" sz="4800" b="1" dirty="0">
                <a:solidFill>
                  <a:srgbClr val="000000"/>
                </a:solidFill>
              </a:rPr>
              <a:t>WHO?  </a:t>
            </a:r>
            <a:endParaRPr lang="en-US" sz="3200" b="1" dirty="0">
              <a:solidFill>
                <a:srgbClr val="000000"/>
              </a:solidFill>
            </a:endParaRPr>
          </a:p>
        </p:txBody>
      </p:sp>
      <p:sp>
        <p:nvSpPr>
          <p:cNvPr id="16" name="Oval 15">
            <a:extLst>
              <a:ext uri="{FF2B5EF4-FFF2-40B4-BE49-F238E27FC236}">
                <a16:creationId xmlns:a16="http://schemas.microsoft.com/office/drawing/2014/main" xmlns="" xmlns:p="http://schemas.openxmlformats.org/presentationml/2006/main" xmlns:r="http://schemas.openxmlformats.org/officeDocument/2006/relationships" xmlns:a="http://schemas.openxmlformats.org/drawingml/2006/main" id="{38A69B74-22E3-47CC-823F-18BE7930C814}"/>
              </a:ext>
              <a:ext uri="{C183D7F6-B498-43B3-948B-1728B52AA6E4}">
                <adec:decorative xmlns:adec="http://schemas.microsoft.com/office/drawing/2017/decorative" xmlns="" xmlns:p="http://schemas.openxmlformats.org/presentationml/2006/main" xmlns:r="http://schemas.openxmlformats.org/officeDocument/2006/relationships" xmlns:a="http://schemas.openxmlformats.org/drawingml/2006/main"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xmlns:p="http://schemas.openxmlformats.org/presentationml/2006/main" xmlns:r="http://schemas.openxmlformats.org/officeDocument/2006/relationships" xmlns:a="http://schemas.openxmlformats.org/drawingml/2006/main" val="1"/>
              </p:ext>
            </p:extLst>
          </p:nvPr>
        </p:nvSpPr>
        <p:spPr>
          <a:xfrm>
            <a:off x="6089636" y="2960687"/>
            <a:ext cx="2668748" cy="2668748"/>
          </a:xfrm>
          <a:prstGeom prst="ellipse">
            <a:avLst/>
          </a:pr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71">
            <a:extLst>
              <a:ext uri="{FF2B5EF4-FFF2-40B4-BE49-F238E27FC236}">
                <a16:creationId xmlns:a16="http://schemas.microsoft.com/office/drawing/2014/main" xmlns="" xmlns:p="http://schemas.openxmlformats.org/presentationml/2006/main" xmlns:r="http://schemas.openxmlformats.org/officeDocument/2006/relationships" xmlns:a="http://schemas.openxmlformats.org/drawingml/2006/main" id="{1778637B-5DB8-4A75-B2E6-FC2B1BB9A7DB}"/>
              </a:ext>
              <a:ext uri="{C183D7F6-B498-43B3-948B-1728B52AA6E4}">
                <adec:decorative xmlns:adec="http://schemas.microsoft.com/office/drawing/2017/decorative" xmlns="" xmlns:p="http://schemas.openxmlformats.org/presentationml/2006/main" xmlns:r="http://schemas.openxmlformats.org/officeDocument/2006/relationships" xmlns:a="http://schemas.openxmlformats.org/drawingml/2006/main"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xmlns:p="http://schemas.openxmlformats.org/presentationml/2006/main" xmlns:r="http://schemas.openxmlformats.org/officeDocument/2006/relationships" xmlns:a="http://schemas.openxmlformats.org/drawingml/2006/main" val="1"/>
              </p:ext>
            </p:extLst>
          </p:nvPr>
        </p:nvSpPr>
        <p:spPr>
          <a:xfrm>
            <a:off x="8157014" y="2"/>
            <a:ext cx="4034987" cy="3428147"/>
          </a:xfrm>
          <a:custGeom>
            <a:avLst/>
            <a:gdLst>
              <a:gd name="connsiteX0" fmla="*/ 350825 w 4034987"/>
              <a:gd name="connsiteY0" fmla="*/ 0 h 3428147"/>
              <a:gd name="connsiteX1" fmla="*/ 4034987 w 4034987"/>
              <a:gd name="connsiteY1" fmla="*/ 0 h 3428147"/>
              <a:gd name="connsiteX2" fmla="*/ 4034987 w 4034987"/>
              <a:gd name="connsiteY2" fmla="*/ 2505205 h 3428147"/>
              <a:gd name="connsiteX3" fmla="*/ 3951822 w 4034987"/>
              <a:gd name="connsiteY3" fmla="*/ 2616420 h 3428147"/>
              <a:gd name="connsiteX4" fmla="*/ 2230590 w 4034987"/>
              <a:gd name="connsiteY4" fmla="*/ 3428147 h 3428147"/>
              <a:gd name="connsiteX5" fmla="*/ 0 w 4034987"/>
              <a:gd name="connsiteY5" fmla="*/ 1197557 h 3428147"/>
              <a:gd name="connsiteX6" fmla="*/ 269220 w 4034987"/>
              <a:gd name="connsiteY6" fmla="*/ 134326 h 3428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4987" h="3428147">
                <a:moveTo>
                  <a:pt x="350825" y="0"/>
                </a:moveTo>
                <a:lnTo>
                  <a:pt x="4034987" y="0"/>
                </a:lnTo>
                <a:lnTo>
                  <a:pt x="4034987" y="2505205"/>
                </a:lnTo>
                <a:lnTo>
                  <a:pt x="3951822" y="2616420"/>
                </a:lnTo>
                <a:cubicBezTo>
                  <a:pt x="3542699" y="3112162"/>
                  <a:pt x="2923546" y="3428147"/>
                  <a:pt x="2230590" y="3428147"/>
                </a:cubicBezTo>
                <a:cubicBezTo>
                  <a:pt x="998669" y="3428147"/>
                  <a:pt x="0" y="2429478"/>
                  <a:pt x="0" y="1197557"/>
                </a:cubicBezTo>
                <a:cubicBezTo>
                  <a:pt x="0" y="812582"/>
                  <a:pt x="97526" y="450385"/>
                  <a:pt x="269220" y="134326"/>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Picture 6">
            <a:extLst>
              <a:ext uri="{FF2B5EF4-FFF2-40B4-BE49-F238E27FC236}">
                <a16:creationId xmlns:a16="http://schemas.microsoft.com/office/drawing/2014/main" xmlns="" xmlns:p="http://schemas.openxmlformats.org/presentationml/2006/main" xmlns:r="http://schemas.openxmlformats.org/officeDocument/2006/relationships" xmlns:a="http://schemas.openxmlformats.org/drawingml/2006/main" id="{C1ECE72F-79F3-224F-B82A-B79B450628A1}"/>
              </a:ext>
            </a:extLst>
          </p:cNvPr>
          <p:cNvPicPr>
            <a:picLocks noChangeAspect="1"/>
          </p:cNvPicPr>
          <p:nvPr/>
        </p:nvPicPr>
        <p:blipFill>
          <a:blip r:embed="rId4"/>
          <a:stretch>
            <a:fillRect/>
          </a:stretch>
        </p:blipFill>
        <p:spPr>
          <a:xfrm>
            <a:off x="6539455" y="3373965"/>
            <a:ext cx="1769109" cy="1769109"/>
          </a:xfrm>
          <a:prstGeom prst="rect">
            <a:avLst/>
          </a:prstGeom>
        </p:spPr>
      </p:pic>
      <p:pic>
        <p:nvPicPr>
          <p:cNvPr id="5" name="Content Placeholder 4">
            <a:extLst>
              <a:ext uri="{FF2B5EF4-FFF2-40B4-BE49-F238E27FC236}">
                <a16:creationId xmlns:a16="http://schemas.microsoft.com/office/drawing/2014/main" xmlns="" xmlns:p="http://schemas.openxmlformats.org/presentationml/2006/main" xmlns:r="http://schemas.openxmlformats.org/officeDocument/2006/relationships" xmlns:a="http://schemas.openxmlformats.org/drawingml/2006/main" id="{096AF2A1-62BA-47E1-AB6D-D89561030ABD}"/>
              </a:ext>
            </a:extLst>
          </p:cNvPr>
          <p:cNvPicPr>
            <a:picLocks noGrp="1"/>
          </p:cNvPicPr>
          <p:nvPr>
            <p:ph idx="4294967295"/>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bwMode="auto">
          <a:xfrm rot="5400000">
            <a:off x="9021299" y="558920"/>
            <a:ext cx="2709287" cy="2094247"/>
          </a:xfrm>
          <a:prstGeom prst="rect">
            <a:avLst/>
          </a:prstGeom>
          <a:noFill/>
        </p:spPr>
      </p:pic>
      <p:sp>
        <p:nvSpPr>
          <p:cNvPr id="20" name="Freeform 75">
            <a:extLst>
              <a:ext uri="{FF2B5EF4-FFF2-40B4-BE49-F238E27FC236}">
                <a16:creationId xmlns:a16="http://schemas.microsoft.com/office/drawing/2014/main" xmlns="" xmlns:p="http://schemas.openxmlformats.org/presentationml/2006/main" xmlns:r="http://schemas.openxmlformats.org/officeDocument/2006/relationships" xmlns:a="http://schemas.openxmlformats.org/drawingml/2006/main" id="{0035A30C-45F3-4EFB-B2E8-6E2A11843D39}"/>
              </a:ext>
              <a:ext uri="{C183D7F6-B498-43B3-948B-1728B52AA6E4}">
                <adec:decorative xmlns:adec="http://schemas.microsoft.com/office/drawing/2017/decorative" xmlns="" xmlns:p="http://schemas.openxmlformats.org/presentationml/2006/main" xmlns:r="http://schemas.openxmlformats.org/officeDocument/2006/relationships" xmlns:a="http://schemas.openxmlformats.org/drawingml/2006/main"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xmlns:p="http://schemas.openxmlformats.org/presentationml/2006/main" xmlns:r="http://schemas.openxmlformats.org/officeDocument/2006/relationships" xmlns:a="http://schemas.openxmlformats.org/drawingml/2006/main" val="1"/>
              </p:ext>
            </p:extLst>
          </p:nvPr>
        </p:nvSpPr>
        <p:spPr>
          <a:xfrm>
            <a:off x="9059131" y="4258570"/>
            <a:ext cx="3132869" cy="2599430"/>
          </a:xfrm>
          <a:custGeom>
            <a:avLst/>
            <a:gdLst>
              <a:gd name="connsiteX0" fmla="*/ 1612418 w 3061881"/>
              <a:gd name="connsiteY0" fmla="*/ 0 h 2540529"/>
              <a:gd name="connsiteX1" fmla="*/ 3030226 w 3061881"/>
              <a:gd name="connsiteY1" fmla="*/ 843844 h 2540529"/>
              <a:gd name="connsiteX2" fmla="*/ 3061881 w 3061881"/>
              <a:gd name="connsiteY2" fmla="*/ 909556 h 2540529"/>
              <a:gd name="connsiteX3" fmla="*/ 3061881 w 3061881"/>
              <a:gd name="connsiteY3" fmla="*/ 2315281 h 2540529"/>
              <a:gd name="connsiteX4" fmla="*/ 3030226 w 3061881"/>
              <a:gd name="connsiteY4" fmla="*/ 2380992 h 2540529"/>
              <a:gd name="connsiteX5" fmla="*/ 2949460 w 3061881"/>
              <a:gd name="connsiteY5" fmla="*/ 2513937 h 2540529"/>
              <a:gd name="connsiteX6" fmla="*/ 2929575 w 3061881"/>
              <a:gd name="connsiteY6" fmla="*/ 2540529 h 2540529"/>
              <a:gd name="connsiteX7" fmla="*/ 295261 w 3061881"/>
              <a:gd name="connsiteY7" fmla="*/ 2540529 h 2540529"/>
              <a:gd name="connsiteX8" fmla="*/ 275376 w 3061881"/>
              <a:gd name="connsiteY8" fmla="*/ 2513937 h 2540529"/>
              <a:gd name="connsiteX9" fmla="*/ 0 w 3061881"/>
              <a:gd name="connsiteY9" fmla="*/ 1612418 h 2540529"/>
              <a:gd name="connsiteX10" fmla="*/ 1612418 w 3061881"/>
              <a:gd name="connsiteY10" fmla="*/ 0 h 2540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61881" h="2540529">
                <a:moveTo>
                  <a:pt x="1612418" y="0"/>
                </a:moveTo>
                <a:cubicBezTo>
                  <a:pt x="2224646" y="0"/>
                  <a:pt x="2757180" y="341213"/>
                  <a:pt x="3030226" y="843844"/>
                </a:cubicBezTo>
                <a:lnTo>
                  <a:pt x="3061881" y="909556"/>
                </a:lnTo>
                <a:lnTo>
                  <a:pt x="3061881" y="2315281"/>
                </a:lnTo>
                <a:lnTo>
                  <a:pt x="3030226" y="2380992"/>
                </a:lnTo>
                <a:cubicBezTo>
                  <a:pt x="3005404" y="2426686"/>
                  <a:pt x="2978437" y="2471046"/>
                  <a:pt x="2949460" y="2513937"/>
                </a:cubicBezTo>
                <a:lnTo>
                  <a:pt x="2929575" y="2540529"/>
                </a:lnTo>
                <a:lnTo>
                  <a:pt x="295261" y="2540529"/>
                </a:lnTo>
                <a:lnTo>
                  <a:pt x="275376" y="2513937"/>
                </a:lnTo>
                <a:cubicBezTo>
                  <a:pt x="101518" y="2256593"/>
                  <a:pt x="0" y="1946361"/>
                  <a:pt x="0" y="1612418"/>
                </a:cubicBezTo>
                <a:cubicBezTo>
                  <a:pt x="0" y="721904"/>
                  <a:pt x="721904" y="0"/>
                  <a:pt x="1612418"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Picture 5">
            <a:extLst>
              <a:ext uri="{FF2B5EF4-FFF2-40B4-BE49-F238E27FC236}">
                <a16:creationId xmlns:a16="http://schemas.microsoft.com/office/drawing/2014/main" xmlns="" xmlns:p="http://schemas.openxmlformats.org/presentationml/2006/main" xmlns:r="http://schemas.openxmlformats.org/officeDocument/2006/relationships" xmlns:a="http://schemas.openxmlformats.org/drawingml/2006/main" id="{79F0B427-AAA9-4193-BB2B-80EF8AA8E8D9}"/>
              </a:ext>
            </a:extLst>
          </p:cNvPr>
          <p:cNvPicPr/>
          <p:nvPr/>
        </p:nvPicPr>
        <p:blipFill>
          <a:blip r:embed="rId6">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bwMode="auto">
          <a:xfrm>
            <a:off x="9641982" y="5010263"/>
            <a:ext cx="2215288" cy="1661466"/>
          </a:xfrm>
          <a:prstGeom prst="rect">
            <a:avLst/>
          </a:prstGeom>
          <a:noFill/>
        </p:spPr>
      </p:pic>
      <p:sp>
        <p:nvSpPr>
          <p:cNvPr id="3" name="TextBox 2">
            <a:extLst>
              <a:ext uri="{FF2B5EF4-FFF2-40B4-BE49-F238E27FC236}">
                <a16:creationId xmlns:a16="http://schemas.microsoft.com/office/drawing/2014/main" xmlns="" xmlns:p="http://schemas.openxmlformats.org/presentationml/2006/main" xmlns:r="http://schemas.openxmlformats.org/officeDocument/2006/relationships" xmlns:a="http://schemas.openxmlformats.org/drawingml/2006/main" id="{AE0BE8AB-35C8-8F41-B143-A1E97AC5E3CC}"/>
              </a:ext>
            </a:extLst>
          </p:cNvPr>
          <p:cNvSpPr txBox="1"/>
          <p:nvPr/>
        </p:nvSpPr>
        <p:spPr>
          <a:xfrm>
            <a:off x="807365" y="2777065"/>
            <a:ext cx="4221835" cy="2554545"/>
          </a:xfrm>
          <a:prstGeom prst="rect">
            <a:avLst/>
          </a:prstGeom>
          <a:noFill/>
        </p:spPr>
        <p:txBody>
          <a:bodyPr wrap="square" rtlCol="0">
            <a:spAutoFit/>
          </a:bodyPr>
          <a:lstStyle/>
          <a:p>
            <a:pPr algn="ctr"/>
            <a:r>
              <a:rPr lang="en-US" sz="4000" dirty="0">
                <a:solidFill>
                  <a:srgbClr val="000000"/>
                </a:solidFill>
              </a:rPr>
              <a:t>Leticia’s story</a:t>
            </a:r>
            <a:br>
              <a:rPr lang="en-US" sz="4000" dirty="0">
                <a:solidFill>
                  <a:srgbClr val="000000"/>
                </a:solidFill>
              </a:rPr>
            </a:br>
            <a:endParaRPr lang="en-US" sz="4000" dirty="0">
              <a:solidFill>
                <a:srgbClr val="000000"/>
              </a:solidFill>
            </a:endParaRPr>
          </a:p>
          <a:p>
            <a:pPr algn="ctr"/>
            <a:r>
              <a:rPr lang="en-US" sz="4000" dirty="0">
                <a:solidFill>
                  <a:srgbClr val="000000"/>
                </a:solidFill>
              </a:rPr>
              <a:t/>
            </a:r>
            <a:br>
              <a:rPr lang="en-US" sz="4000" dirty="0">
                <a:solidFill>
                  <a:srgbClr val="000000"/>
                </a:solidFill>
              </a:rPr>
            </a:br>
            <a:r>
              <a:rPr lang="en-US" sz="4000" dirty="0">
                <a:solidFill>
                  <a:srgbClr val="000000"/>
                </a:solidFill>
              </a:rPr>
              <a:t>Michele’s story</a:t>
            </a:r>
            <a:endParaRPr lang="en-US" sz="40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67091430"/>
      </p:ext>
    </p:extLst>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xmlns:p="http://schemas.openxmlformats.org/presentationml/2006/main" xmlns:r="http://schemas.openxmlformats.org/officeDocument/2006/relationships" xmlns:a="http://schemas.openxmlformats.org/drawingml/2006/main" id="{4EA93DD7-B92E-3349-9807-AA1B9DDD9769}"/>
              </a:ext>
            </a:extLst>
          </p:cNvPr>
          <p:cNvSpPr>
            <a:spLocks noGrp="1"/>
          </p:cNvSpPr>
          <p:nvPr>
            <p:ph type="title"/>
          </p:nvPr>
        </p:nvSpPr>
        <p:spPr/>
        <p:txBody>
          <a:bodyPr/>
          <a:lstStyle/>
          <a:p>
            <a:r>
              <a:rPr lang="en-US" b="1" dirty="0"/>
              <a:t>Who do you let go to?</a:t>
            </a:r>
          </a:p>
        </p:txBody>
      </p:sp>
      <p:sp>
        <p:nvSpPr>
          <p:cNvPr id="3" name="Content Placeholder 2">
            <a:extLst>
              <a:ext uri="{FF2B5EF4-FFF2-40B4-BE49-F238E27FC236}">
                <a16:creationId xmlns:a16="http://schemas.microsoft.com/office/drawing/2014/main" xmlns="" xmlns:p="http://schemas.openxmlformats.org/presentationml/2006/main" xmlns:r="http://schemas.openxmlformats.org/officeDocument/2006/relationships" xmlns:a="http://schemas.openxmlformats.org/drawingml/2006/main" id="{CB91F388-BAF5-9B42-AA2F-1001E8471F90}"/>
              </a:ext>
            </a:extLst>
          </p:cNvPr>
          <p:cNvSpPr>
            <a:spLocks noGrp="1"/>
          </p:cNvSpPr>
          <p:nvPr>
            <p:ph idx="1"/>
          </p:nvPr>
        </p:nvSpPr>
        <p:spPr>
          <a:xfrm>
            <a:off x="838199" y="1825625"/>
            <a:ext cx="10878519" cy="3815758"/>
          </a:xfrm>
        </p:spPr>
        <p:txBody>
          <a:bodyPr>
            <a:normAutofit/>
          </a:bodyPr>
          <a:lstStyle/>
          <a:p>
            <a:r>
              <a:rPr lang="en-US" dirty="0"/>
              <a:t>Do you have every role in your company defined (descriptions, qualifications, outcomes required, success metrics)?</a:t>
            </a:r>
          </a:p>
          <a:p>
            <a:endParaRPr lang="en-US" dirty="0"/>
          </a:p>
          <a:p>
            <a:r>
              <a:rPr lang="en-US" dirty="0"/>
              <a:t>Do you have the right team members in the right roles? </a:t>
            </a:r>
            <a:r>
              <a:rPr lang="en-US" dirty="0" smtClean="0"/>
              <a:t>Did </a:t>
            </a:r>
            <a:r>
              <a:rPr lang="en-US" dirty="0"/>
              <a:t>you define the roles to fit your team members? </a:t>
            </a:r>
            <a:r>
              <a:rPr lang="en-US" dirty="0" smtClean="0"/>
              <a:t>Has </a:t>
            </a:r>
            <a:r>
              <a:rPr lang="en-US" dirty="0"/>
              <a:t>the role outgrown the team member?</a:t>
            </a:r>
          </a:p>
          <a:p>
            <a:endParaRPr lang="en-US" dirty="0"/>
          </a:p>
          <a:p>
            <a:r>
              <a:rPr lang="en-US" dirty="0"/>
              <a:t>What development is needed for each team member to be successful</a:t>
            </a:r>
            <a:r>
              <a:rPr lang="en-US" dirty="0" smtClean="0"/>
              <a:t>? </a:t>
            </a:r>
            <a:endParaRPr lang="en-US" dirty="0"/>
          </a:p>
          <a:p>
            <a:pPr marL="0" indent="0">
              <a:buNone/>
            </a:pPr>
            <a:endParaRPr lang="en-US" dirty="0"/>
          </a:p>
        </p:txBody>
      </p:sp>
      <p:sp>
        <p:nvSpPr>
          <p:cNvPr id="4" name="TextBox 3">
            <a:extLst>
              <a:ext uri="{FF2B5EF4-FFF2-40B4-BE49-F238E27FC236}">
                <a16:creationId xmlns:a16="http://schemas.microsoft.com/office/drawing/2014/main" xmlns="" xmlns:p="http://schemas.openxmlformats.org/presentationml/2006/main" xmlns:r="http://schemas.openxmlformats.org/officeDocument/2006/relationships" xmlns:a="http://schemas.openxmlformats.org/drawingml/2006/main" id="{FAE4D1C4-564F-C64F-9C84-42909770FF0E}"/>
              </a:ext>
            </a:extLst>
          </p:cNvPr>
          <p:cNvSpPr txBox="1"/>
          <p:nvPr/>
        </p:nvSpPr>
        <p:spPr>
          <a:xfrm>
            <a:off x="838199" y="5889356"/>
            <a:ext cx="10515601" cy="707886"/>
          </a:xfrm>
          <a:prstGeom prst="rect">
            <a:avLst/>
          </a:prstGeom>
          <a:noFill/>
          <a:ln>
            <a:noFill/>
          </a:ln>
        </p:spPr>
        <p:txBody>
          <a:bodyPr wrap="square" rtlCol="0">
            <a:spAutoFit/>
          </a:bodyPr>
          <a:lstStyle/>
          <a:p>
            <a:r>
              <a:rPr lang="en-US" sz="2000" b="1" dirty="0"/>
              <a:t>“If you really want to grow as an entrepreneur, you’ve got to learn to delegate.”</a:t>
            </a:r>
          </a:p>
          <a:p>
            <a:pPr marL="8231188"/>
            <a:r>
              <a:rPr lang="en-US" sz="2000" b="1" dirty="0"/>
              <a:t>--</a:t>
            </a:r>
            <a:r>
              <a:rPr lang="en-US" sz="2000" i="1" dirty="0"/>
              <a:t> Richard Branson</a:t>
            </a:r>
            <a:endParaRPr lang="en-US" sz="20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51837532"/>
      </p:ext>
    </p:extLst>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xmlns:p="http://schemas.openxmlformats.org/presentationml/2006/main" xmlns:r="http://schemas.openxmlformats.org/officeDocument/2006/relationships" xmlns:a="http://schemas.openxmlformats.org/drawingml/2006/main" id="{4EA93DD7-B92E-3349-9807-AA1B9DDD9769}"/>
              </a:ext>
            </a:extLst>
          </p:cNvPr>
          <p:cNvSpPr>
            <a:spLocks noGrp="1"/>
          </p:cNvSpPr>
          <p:nvPr>
            <p:ph type="title"/>
          </p:nvPr>
        </p:nvSpPr>
        <p:spPr>
          <a:xfrm>
            <a:off x="1136428" y="627564"/>
            <a:ext cx="7474172" cy="1325563"/>
          </a:xfrm>
        </p:spPr>
        <p:txBody>
          <a:bodyPr>
            <a:normAutofit/>
          </a:bodyPr>
          <a:lstStyle/>
          <a:p>
            <a:r>
              <a:rPr lang="en-US" b="1" dirty="0"/>
              <a:t>Who do you let go to? Exercise</a:t>
            </a:r>
          </a:p>
        </p:txBody>
      </p:sp>
      <p:sp>
        <p:nvSpPr>
          <p:cNvPr id="4" name="Content Placeholder 3">
            <a:extLst>
              <a:ext uri="{FF2B5EF4-FFF2-40B4-BE49-F238E27FC236}">
                <a16:creationId xmlns:a16="http://schemas.microsoft.com/office/drawing/2014/main" xmlns="" xmlns:p="http://schemas.openxmlformats.org/presentationml/2006/main" xmlns:r="http://schemas.openxmlformats.org/officeDocument/2006/relationships" xmlns:a="http://schemas.openxmlformats.org/drawingml/2006/main" id="{19888AA8-89A0-C74E-9302-8B0E577CC34F}"/>
              </a:ext>
            </a:extLst>
          </p:cNvPr>
          <p:cNvSpPr>
            <a:spLocks noGrp="1"/>
          </p:cNvSpPr>
          <p:nvPr>
            <p:ph idx="1"/>
          </p:nvPr>
        </p:nvSpPr>
        <p:spPr>
          <a:xfrm>
            <a:off x="1136429" y="2278173"/>
            <a:ext cx="7143971" cy="3678127"/>
          </a:xfrm>
        </p:spPr>
        <p:txBody>
          <a:bodyPr anchor="ctr">
            <a:normAutofit lnSpcReduction="10000"/>
          </a:bodyPr>
          <a:lstStyle/>
          <a:p>
            <a:r>
              <a:rPr lang="en-US" sz="3200" dirty="0"/>
              <a:t>Define </a:t>
            </a:r>
            <a:r>
              <a:rPr lang="en-US" sz="3200" dirty="0" smtClean="0"/>
              <a:t>roles </a:t>
            </a:r>
            <a:r>
              <a:rPr lang="en-US" sz="3200" dirty="0"/>
              <a:t>and </a:t>
            </a:r>
            <a:r>
              <a:rPr lang="en-US" sz="3200" dirty="0" smtClean="0"/>
              <a:t>responsibilities </a:t>
            </a:r>
            <a:r>
              <a:rPr lang="en-US" sz="3200" dirty="0"/>
              <a:t>for each position</a:t>
            </a:r>
          </a:p>
          <a:p>
            <a:endParaRPr lang="en-US" sz="3200" dirty="0"/>
          </a:p>
          <a:p>
            <a:r>
              <a:rPr lang="en-US" sz="3200" dirty="0"/>
              <a:t>Apply the “FAT” test</a:t>
            </a:r>
          </a:p>
          <a:p>
            <a:pPr lvl="1"/>
            <a:r>
              <a:rPr lang="en-US" sz="3200" dirty="0"/>
              <a:t>Faithful</a:t>
            </a:r>
          </a:p>
          <a:p>
            <a:pPr lvl="1"/>
            <a:r>
              <a:rPr lang="en-US" sz="3200" dirty="0"/>
              <a:t>Available</a:t>
            </a:r>
          </a:p>
          <a:p>
            <a:pPr lvl="1"/>
            <a:r>
              <a:rPr lang="en-US" sz="3200" dirty="0"/>
              <a:t>Teachable</a:t>
            </a:r>
          </a:p>
        </p:txBody>
      </p:sp>
      <p:sp>
        <p:nvSpPr>
          <p:cNvPr id="18" name="Rectangle 17">
            <a:extLst>
              <a:ext uri="{FF2B5EF4-FFF2-40B4-BE49-F238E27FC236}">
                <a16:creationId xmlns:a16="http://schemas.microsoft.com/office/drawing/2014/main" xmlns="" xmlns:p="http://schemas.openxmlformats.org/presentationml/2006/main" xmlns:r="http://schemas.openxmlformats.org/officeDocument/2006/relationships" xmlns:a="http://schemas.openxmlformats.org/drawingml/2006/main" id="{59A309A7-1751-4ABE-A3C1-EEC40366AD89}"/>
              </a:ext>
              <a:ext uri="{C183D7F6-B498-43B3-948B-1728B52AA6E4}">
                <adec:decorative xmlns:adec="http://schemas.microsoft.com/office/drawing/2017/decorative" xmlns="" xmlns:p="http://schemas.openxmlformats.org/presentationml/2006/main" xmlns:r="http://schemas.openxmlformats.org/officeDocument/2006/relationships" xmlns:a="http://schemas.openxmlformats.org/drawingml/2006/main"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xmlns:p="http://schemas.openxmlformats.org/presentationml/2006/main" xmlns:r="http://schemas.openxmlformats.org/officeDocument/2006/relationships" xmlns:a="http://schemas.openxmlformats.org/drawingml/2006/main" val="1"/>
              </p:ext>
            </p:extLst>
          </p:nvPr>
        </p:nvSpPr>
        <p:spPr>
          <a:xfrm>
            <a:off x="10088880" y="0"/>
            <a:ext cx="2103120" cy="6858000"/>
          </a:xfrm>
          <a:prstGeom prst="rect">
            <a:avLst/>
          </a:prstGeom>
          <a:solidFill>
            <a:srgbClr val="336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xmlns="" xmlns:p="http://schemas.openxmlformats.org/presentationml/2006/main" xmlns:r="http://schemas.openxmlformats.org/officeDocument/2006/relationships" xmlns:a="http://schemas.openxmlformats.org/drawingml/2006/main" id="{967D8EB6-EAE1-4F9C-B398-83321E287204}"/>
              </a:ext>
              <a:ext uri="{C183D7F6-B498-43B3-948B-1728B52AA6E4}">
                <adec:decorative xmlns:adec="http://schemas.microsoft.com/office/drawing/2017/decorative" xmlns="" xmlns:p="http://schemas.openxmlformats.org/presentationml/2006/main" xmlns:r="http://schemas.openxmlformats.org/officeDocument/2006/relationships" xmlns:a="http://schemas.openxmlformats.org/drawingml/2006/main"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xmlns:p="http://schemas.openxmlformats.org/presentationml/2006/main" xmlns:r="http://schemas.openxmlformats.org/officeDocument/2006/relationships" xmlns:a="http://schemas.openxmlformats.org/drawingml/2006/main" val="1"/>
              </p:ext>
            </p:extLst>
          </p:nvPr>
        </p:nvSpPr>
        <p:spPr>
          <a:xfrm>
            <a:off x="8915400" y="2358913"/>
            <a:ext cx="2140172" cy="2140172"/>
          </a:xfrm>
          <a:prstGeom prst="ellipse">
            <a:avLst/>
          </a:prstGeom>
          <a:solidFill>
            <a:srgbClr val="FFFFFF"/>
          </a:solidFill>
          <a:ln w="22225">
            <a:solidFill>
              <a:srgbClr val="FD41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xmlns="" xmlns:p="http://schemas.openxmlformats.org/presentationml/2006/main" xmlns:r="http://schemas.openxmlformats.org/officeDocument/2006/relationships" xmlns:a="http://schemas.openxmlformats.org/drawingml/2006/main" id="{19FBDC4C-FE40-DE4C-870F-B0F69F331FDD}"/>
              </a:ext>
            </a:extLst>
          </p:cNvPr>
          <p:cNvPicPr>
            <a:picLocks noChangeAspect="1"/>
          </p:cNvPicPr>
          <p:nvPr/>
        </p:nvPicPr>
        <p:blipFill rotWithShape="1">
          <a:blip r:embed="rId3">
            <a:alphaModFix/>
            <a:extLst/>
          </a:blip>
          <a:srcRect r="-8" b="152"/>
          <a:stretch/>
        </p:blipFill>
        <p:spPr>
          <a:xfrm>
            <a:off x="9030743" y="2474254"/>
            <a:ext cx="1912560" cy="1909489"/>
          </a:xfrm>
          <a:custGeom>
            <a:avLst/>
            <a:gdLst>
              <a:gd name="connsiteX0" fmla="*/ 3028805 w 6057610"/>
              <a:gd name="connsiteY0" fmla="*/ 0 h 6057610"/>
              <a:gd name="connsiteX1" fmla="*/ 6057610 w 6057610"/>
              <a:gd name="connsiteY1" fmla="*/ 3028805 h 6057610"/>
              <a:gd name="connsiteX2" fmla="*/ 3028805 w 6057610"/>
              <a:gd name="connsiteY2" fmla="*/ 6057610 h 6057610"/>
              <a:gd name="connsiteX3" fmla="*/ 0 w 6057610"/>
              <a:gd name="connsiteY3" fmla="*/ 3028805 h 6057610"/>
              <a:gd name="connsiteX4" fmla="*/ 3028805 w 6057610"/>
              <a:gd name="connsiteY4" fmla="*/ 0 h 6057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effectLst>
            <a:softEdge rad="0"/>
          </a:effec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49220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xmlns:p="http://schemas.openxmlformats.org/presentationml/2006/main" xmlns:r="http://schemas.openxmlformats.org/officeDocument/2006/relationships" xmlns:a="http://schemas.openxmlformats.org/drawingml/2006/main" id="{577D847F-3E14-40C7-95E2-BC20C5CBD8ED}"/>
              </a:ext>
            </a:extLst>
          </p:cNvPr>
          <p:cNvPicPr/>
          <p:nvPr/>
        </p:nvPicPr>
        <p:blipFill rotWithShape="1">
          <a:blip r:embed="rId3">
            <a:alphaModFix/>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t="20286" r="1" b="12413"/>
          <a:stretch/>
        </p:blipFill>
        <p:spPr bwMode="auto">
          <a:xfrm rot="10800000">
            <a:off x="5797543" y="10"/>
            <a:ext cx="6394152" cy="6857990"/>
          </a:xfrm>
          <a:prstGeom prst="rect">
            <a:avLst/>
          </a:prstGeom>
          <a:noFill/>
          <a:scene3d>
            <a:camera prst="orthographicFront">
              <a:rot lat="0" lon="10200000" rev="0"/>
            </a:camera>
            <a:lightRig rig="threePt" dir="t"/>
          </a:scene3d>
        </p:spPr>
      </p:pic>
      <p:pic>
        <p:nvPicPr>
          <p:cNvPr id="10" name="Picture 9">
            <a:extLst>
              <a:ext uri="{FF2B5EF4-FFF2-40B4-BE49-F238E27FC236}">
                <a16:creationId xmlns:a16="http://schemas.microsoft.com/office/drawing/2014/main" xmlns="" xmlns:p="http://schemas.openxmlformats.org/presentationml/2006/main" xmlns:r="http://schemas.openxmlformats.org/officeDocument/2006/relationships" xmlns:a="http://schemas.openxmlformats.org/drawingml/2006/main" id="{54DDEBDD-D8BD-41A6-8A0D-B00E3768B0F9}"/>
              </a:ext>
              <a:ext uri="{C183D7F6-B498-43B3-948B-1728B52AA6E4}">
                <adec:decorative xmlns:adec="http://schemas.microsoft.com/office/drawing/2017/decorative" xmlns="" xmlns:p="http://schemas.openxmlformats.org/presentationml/2006/main" xmlns:r="http://schemas.openxmlformats.org/officeDocument/2006/relationships" xmlns:a="http://schemas.openxmlformats.org/drawingml/2006/main"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xmlns:p="http://schemas.openxmlformats.org/presentationml/2006/main" xmlns:r="http://schemas.openxmlformats.org/officeDocument/2006/relationships" xmlns:a="http://schemas.openxmlformats.org/drawingml/2006/main" val="1"/>
              </p:ext>
            </p:extLst>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flipH="1" flipV="1">
            <a:off x="0" y="0"/>
            <a:ext cx="12192000" cy="6858000"/>
          </a:xfrm>
          <a:prstGeom prst="rect">
            <a:avLst/>
          </a:prstGeom>
        </p:spPr>
      </p:pic>
      <p:sp>
        <p:nvSpPr>
          <p:cNvPr id="2" name="Title 1">
            <a:extLst>
              <a:ext uri="{FF2B5EF4-FFF2-40B4-BE49-F238E27FC236}">
                <a16:creationId xmlns:a16="http://schemas.microsoft.com/office/drawing/2014/main" xmlns="" xmlns:p="http://schemas.openxmlformats.org/presentationml/2006/main" xmlns:r="http://schemas.openxmlformats.org/officeDocument/2006/relationships" xmlns:a="http://schemas.openxmlformats.org/drawingml/2006/main" id="{4EA93DD7-B92E-3349-9807-AA1B9DDD9769}"/>
              </a:ext>
            </a:extLst>
          </p:cNvPr>
          <p:cNvSpPr>
            <a:spLocks noGrp="1"/>
          </p:cNvSpPr>
          <p:nvPr>
            <p:ph type="title"/>
          </p:nvPr>
        </p:nvSpPr>
        <p:spPr>
          <a:xfrm>
            <a:off x="804998" y="798445"/>
            <a:ext cx="4803636" cy="1311664"/>
          </a:xfrm>
        </p:spPr>
        <p:txBody>
          <a:bodyPr>
            <a:normAutofit/>
          </a:bodyPr>
          <a:lstStyle/>
          <a:p>
            <a:r>
              <a:rPr lang="en-US" sz="4800" b="1" dirty="0">
                <a:solidFill>
                  <a:srgbClr val="000000"/>
                </a:solidFill>
              </a:rPr>
              <a:t>WHEN?</a:t>
            </a:r>
          </a:p>
        </p:txBody>
      </p:sp>
      <p:sp>
        <p:nvSpPr>
          <p:cNvPr id="4" name="Content Placeholder 3">
            <a:extLst>
              <a:ext uri="{FF2B5EF4-FFF2-40B4-BE49-F238E27FC236}">
                <a16:creationId xmlns:a16="http://schemas.microsoft.com/office/drawing/2014/main" xmlns="" xmlns:p="http://schemas.openxmlformats.org/presentationml/2006/main" xmlns:r="http://schemas.openxmlformats.org/officeDocument/2006/relationships" xmlns:a="http://schemas.openxmlformats.org/drawingml/2006/main" id="{19888AA8-89A0-C74E-9302-8B0E577CC34F}"/>
              </a:ext>
            </a:extLst>
          </p:cNvPr>
          <p:cNvSpPr>
            <a:spLocks noGrp="1"/>
          </p:cNvSpPr>
          <p:nvPr>
            <p:ph idx="1"/>
          </p:nvPr>
        </p:nvSpPr>
        <p:spPr>
          <a:xfrm>
            <a:off x="804997" y="2272143"/>
            <a:ext cx="5252903" cy="3788830"/>
          </a:xfrm>
        </p:spPr>
        <p:txBody>
          <a:bodyPr anchor="ctr">
            <a:normAutofit/>
          </a:bodyPr>
          <a:lstStyle/>
          <a:p>
            <a:r>
              <a:rPr lang="en-US" sz="3200" dirty="0">
                <a:solidFill>
                  <a:srgbClr val="000000"/>
                </a:solidFill>
              </a:rPr>
              <a:t>This may be different for each of you in the room, but the key is to have a plan and stick to it.  </a:t>
            </a:r>
          </a:p>
          <a:p>
            <a:endParaRPr lang="en-US" sz="3200" dirty="0">
              <a:solidFill>
                <a:srgbClr val="000000"/>
              </a:solidFill>
            </a:endParaRPr>
          </a:p>
          <a:p>
            <a:r>
              <a:rPr lang="en-US" sz="3200" dirty="0">
                <a:solidFill>
                  <a:srgbClr val="000000"/>
                </a:solidFill>
              </a:rPr>
              <a:t>Russ’s story</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34094968"/>
      </p:ext>
    </p:extLst>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xmlns:p="http://schemas.openxmlformats.org/presentationml/2006/main" xmlns:r="http://schemas.openxmlformats.org/officeDocument/2006/relationships" xmlns:a="http://schemas.openxmlformats.org/drawingml/2006/main" id="{4EA93DD7-B92E-3349-9807-AA1B9DDD9769}"/>
              </a:ext>
            </a:extLst>
          </p:cNvPr>
          <p:cNvSpPr>
            <a:spLocks noGrp="1"/>
          </p:cNvSpPr>
          <p:nvPr>
            <p:ph type="title"/>
          </p:nvPr>
        </p:nvSpPr>
        <p:spPr/>
        <p:txBody>
          <a:bodyPr/>
          <a:lstStyle/>
          <a:p>
            <a:r>
              <a:rPr lang="en-US" b="1" dirty="0"/>
              <a:t>When do you let go?</a:t>
            </a:r>
          </a:p>
        </p:txBody>
      </p:sp>
      <p:sp>
        <p:nvSpPr>
          <p:cNvPr id="3" name="Content Placeholder 2">
            <a:extLst>
              <a:ext uri="{FF2B5EF4-FFF2-40B4-BE49-F238E27FC236}">
                <a16:creationId xmlns:a16="http://schemas.microsoft.com/office/drawing/2014/main" xmlns="" xmlns:p="http://schemas.openxmlformats.org/presentationml/2006/main" xmlns:r="http://schemas.openxmlformats.org/officeDocument/2006/relationships" xmlns:a="http://schemas.openxmlformats.org/drawingml/2006/main" id="{CB91F388-BAF5-9B42-AA2F-1001E8471F90}"/>
              </a:ext>
            </a:extLst>
          </p:cNvPr>
          <p:cNvSpPr>
            <a:spLocks noGrp="1"/>
          </p:cNvSpPr>
          <p:nvPr>
            <p:ph idx="1"/>
          </p:nvPr>
        </p:nvSpPr>
        <p:spPr>
          <a:xfrm>
            <a:off x="838200" y="1825625"/>
            <a:ext cx="10515600" cy="4838646"/>
          </a:xfrm>
        </p:spPr>
        <p:txBody>
          <a:bodyPr>
            <a:normAutofit/>
          </a:bodyPr>
          <a:lstStyle/>
          <a:p>
            <a:r>
              <a:rPr lang="en-US" dirty="0"/>
              <a:t>How do you know when the team member is ready to take on the responsibility?</a:t>
            </a:r>
          </a:p>
          <a:p>
            <a:endParaRPr lang="en-US" dirty="0"/>
          </a:p>
          <a:p>
            <a:r>
              <a:rPr lang="en-US" dirty="0"/>
              <a:t>Should you still let go even if your team member does not do it as </a:t>
            </a:r>
            <a:r>
              <a:rPr lang="en-US" dirty="0" smtClean="0"/>
              <a:t>quickly or</a:t>
            </a:r>
            <a:r>
              <a:rPr lang="en-US" dirty="0" smtClean="0"/>
              <a:t> the same way as </a:t>
            </a:r>
            <a:r>
              <a:rPr lang="en-US" dirty="0"/>
              <a:t>you do?</a:t>
            </a:r>
          </a:p>
          <a:p>
            <a:endParaRPr lang="en-US" dirty="0"/>
          </a:p>
          <a:p>
            <a:r>
              <a:rPr lang="en-US" dirty="0"/>
              <a:t>What is your responsibility when you do let go? </a:t>
            </a:r>
          </a:p>
          <a:p>
            <a:pPr marL="0" indent="0">
              <a:buNone/>
            </a:pPr>
            <a:endParaRPr lang="en-US" dirty="0"/>
          </a:p>
        </p:txBody>
      </p:sp>
      <p:sp>
        <p:nvSpPr>
          <p:cNvPr id="4" name="TextBox 3">
            <a:extLst>
              <a:ext uri="{FF2B5EF4-FFF2-40B4-BE49-F238E27FC236}">
                <a16:creationId xmlns:a16="http://schemas.microsoft.com/office/drawing/2014/main" xmlns="" xmlns:p="http://schemas.openxmlformats.org/presentationml/2006/main" xmlns:r="http://schemas.openxmlformats.org/officeDocument/2006/relationships" xmlns:a="http://schemas.openxmlformats.org/drawingml/2006/main" id="{4ACC64C5-3632-8141-A8BB-8D2F6FF837C2}"/>
              </a:ext>
            </a:extLst>
          </p:cNvPr>
          <p:cNvSpPr txBox="1"/>
          <p:nvPr/>
        </p:nvSpPr>
        <p:spPr>
          <a:xfrm>
            <a:off x="838200" y="5740941"/>
            <a:ext cx="10998200" cy="1015663"/>
          </a:xfrm>
          <a:prstGeom prst="rect">
            <a:avLst/>
          </a:prstGeom>
          <a:noFill/>
          <a:ln>
            <a:noFill/>
          </a:ln>
        </p:spPr>
        <p:txBody>
          <a:bodyPr wrap="square" rtlCol="0">
            <a:spAutoFit/>
          </a:bodyPr>
          <a:lstStyle/>
          <a:p>
            <a:r>
              <a:rPr lang="en-US" sz="2000" b="1" i="1" dirty="0"/>
              <a:t>“The greatest leader is not necessarily the one who does the greatest things. He is the one that gets the people to do the greatest things.”</a:t>
            </a:r>
          </a:p>
          <a:p>
            <a:pPr marL="8629650">
              <a:buNone/>
            </a:pPr>
            <a:r>
              <a:rPr lang="en-US" sz="2000" dirty="0"/>
              <a:t> --</a:t>
            </a:r>
            <a:r>
              <a:rPr lang="en-US" sz="2000" i="1" dirty="0"/>
              <a:t>Ronald Reagan</a:t>
            </a:r>
            <a:endParaRPr lang="en-US" sz="20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23840178"/>
      </p:ext>
    </p:extLst>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xmlns:p="http://schemas.openxmlformats.org/presentationml/2006/main" xmlns:r="http://schemas.openxmlformats.org/officeDocument/2006/relationships" xmlns:a="http://schemas.openxmlformats.org/drawingml/2006/main" id="{4EA93DD7-B92E-3349-9807-AA1B9DDD9769}"/>
              </a:ext>
            </a:extLst>
          </p:cNvPr>
          <p:cNvSpPr>
            <a:spLocks noGrp="1"/>
          </p:cNvSpPr>
          <p:nvPr>
            <p:ph type="title"/>
          </p:nvPr>
        </p:nvSpPr>
        <p:spPr>
          <a:xfrm>
            <a:off x="788697" y="1181356"/>
            <a:ext cx="7474172" cy="1325563"/>
          </a:xfrm>
        </p:spPr>
        <p:txBody>
          <a:bodyPr>
            <a:normAutofit/>
          </a:bodyPr>
          <a:lstStyle/>
          <a:p>
            <a:r>
              <a:rPr lang="en-US" b="1" dirty="0"/>
              <a:t>When do you let go? Exercise</a:t>
            </a:r>
          </a:p>
        </p:txBody>
      </p:sp>
      <p:sp>
        <p:nvSpPr>
          <p:cNvPr id="20" name="Rectangle 19">
            <a:extLst>
              <a:ext uri="{FF2B5EF4-FFF2-40B4-BE49-F238E27FC236}">
                <a16:creationId xmlns:a16="http://schemas.microsoft.com/office/drawing/2014/main" xmlns="" xmlns:p="http://schemas.openxmlformats.org/presentationml/2006/main" xmlns:r="http://schemas.openxmlformats.org/officeDocument/2006/relationships" xmlns:a="http://schemas.openxmlformats.org/drawingml/2006/main" id="{59A309A7-1751-4ABE-A3C1-EEC40366AD89}"/>
              </a:ext>
              <a:ext uri="{C183D7F6-B498-43B3-948B-1728B52AA6E4}">
                <adec:decorative xmlns:adec="http://schemas.microsoft.com/office/drawing/2017/decorative" xmlns="" xmlns:p="http://schemas.openxmlformats.org/presentationml/2006/main" xmlns:r="http://schemas.openxmlformats.org/officeDocument/2006/relationships" xmlns:a="http://schemas.openxmlformats.org/drawingml/2006/main"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xmlns:p="http://schemas.openxmlformats.org/presentationml/2006/main" xmlns:r="http://schemas.openxmlformats.org/officeDocument/2006/relationships" xmlns:a="http://schemas.openxmlformats.org/drawingml/2006/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xmlns="" xmlns:p="http://schemas.openxmlformats.org/presentationml/2006/main" xmlns:r="http://schemas.openxmlformats.org/officeDocument/2006/relationships" xmlns:a="http://schemas.openxmlformats.org/drawingml/2006/main" id="{967D8EB6-EAE1-4F9C-B398-83321E287204}"/>
              </a:ext>
              <a:ext uri="{C183D7F6-B498-43B3-948B-1728B52AA6E4}">
                <adec:decorative xmlns:adec="http://schemas.microsoft.com/office/drawing/2017/decorative" xmlns="" xmlns:p="http://schemas.openxmlformats.org/presentationml/2006/main" xmlns:r="http://schemas.openxmlformats.org/officeDocument/2006/relationships" xmlns:a="http://schemas.openxmlformats.org/drawingml/2006/main"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xmlns:p="http://schemas.openxmlformats.org/presentationml/2006/main" xmlns:r="http://schemas.openxmlformats.org/officeDocument/2006/relationships" xmlns:a="http://schemas.openxmlformats.org/drawingml/2006/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xmlns="" xmlns:p="http://schemas.openxmlformats.org/presentationml/2006/main" xmlns:r="http://schemas.openxmlformats.org/officeDocument/2006/relationships" xmlns:a="http://schemas.openxmlformats.org/drawingml/2006/main" id="{148C2FAD-9E17-2A46-8A76-55617C808914}"/>
              </a:ext>
            </a:extLst>
          </p:cNvPr>
          <p:cNvSpPr txBox="1"/>
          <p:nvPr/>
        </p:nvSpPr>
        <p:spPr>
          <a:xfrm>
            <a:off x="8915400" y="3039903"/>
            <a:ext cx="2316960" cy="769441"/>
          </a:xfrm>
          <a:prstGeom prst="rect">
            <a:avLst/>
          </a:prstGeom>
          <a:noFill/>
        </p:spPr>
        <p:txBody>
          <a:bodyPr wrap="square" rtlCol="0">
            <a:spAutoFit/>
          </a:bodyPr>
          <a:lstStyle/>
          <a:p>
            <a:pPr algn="ctr"/>
            <a:r>
              <a:rPr lang="en-US" sz="4400" b="1" dirty="0" smtClean="0">
                <a:latin typeface="Bradley Hand" pitchFamily="2" charset="77"/>
              </a:rPr>
              <a:t>MAWL</a:t>
            </a:r>
            <a:endParaRPr lang="en-US" sz="4400" b="1" dirty="0">
              <a:latin typeface="Bradley Hand" pitchFamily="2" charset="77"/>
            </a:endParaRPr>
          </a:p>
        </p:txBody>
      </p:sp>
      <p:graphicFrame>
        <p:nvGraphicFramePr>
          <p:cNvPr id="21" name="Content Placeholder 6">
            <a:extLst>
              <a:ext uri="{FF2B5EF4-FFF2-40B4-BE49-F238E27FC236}">
                <a16:creationId xmlns:a16="http://schemas.microsoft.com/office/drawing/2014/main" xmlns="" xmlns:p="http://schemas.openxmlformats.org/presentationml/2006/main" xmlns:r="http://schemas.openxmlformats.org/officeDocument/2006/relationships" xmlns:a="http://schemas.openxmlformats.org/drawingml/2006/main" id="{727DB5EF-2542-E246-B84C-457A47C0BFD6}"/>
              </a:ext>
            </a:extLst>
          </p:cNvPr>
          <p:cNvGraphicFramePr>
            <a:graphicFrameLocks/>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765582193"/>
              </p:ext>
            </p:extLst>
          </p:nvPr>
        </p:nvGraphicFramePr>
        <p:xfrm>
          <a:off x="510085" y="2358914"/>
          <a:ext cx="8228527" cy="1955506"/>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
        <p:nvSpPr>
          <p:cNvPr id="16" name="TextBox 15">
            <a:extLst>
              <a:ext uri="{FF2B5EF4-FFF2-40B4-BE49-F238E27FC236}">
                <a16:creationId xmlns:a16="http://schemas.microsoft.com/office/drawing/2014/main" xmlns="" xmlns:p="http://schemas.openxmlformats.org/presentationml/2006/main" xmlns:r="http://schemas.openxmlformats.org/officeDocument/2006/relationships" xmlns:a="http://schemas.openxmlformats.org/drawingml/2006/main" id="{E8A92F32-7FD6-134B-9210-EA10F3FD4181}"/>
              </a:ext>
            </a:extLst>
          </p:cNvPr>
          <p:cNvSpPr txBox="1"/>
          <p:nvPr/>
        </p:nvSpPr>
        <p:spPr>
          <a:xfrm>
            <a:off x="510085" y="4113385"/>
            <a:ext cx="5027979" cy="461665"/>
          </a:xfrm>
          <a:prstGeom prst="rect">
            <a:avLst/>
          </a:prstGeom>
          <a:noFill/>
        </p:spPr>
        <p:txBody>
          <a:bodyPr wrap="none" rtlCol="0">
            <a:spAutoFit/>
          </a:bodyPr>
          <a:lstStyle/>
          <a:p>
            <a:pPr marL="285750" indent="-285750">
              <a:buFont typeface="Arial" panose="020B0604020202020204" pitchFamily="34" charset="0"/>
              <a:buChar char="•"/>
            </a:pPr>
            <a:r>
              <a:rPr lang="en-US" sz="2400" b="1" dirty="0"/>
              <a:t>Model</a:t>
            </a:r>
            <a:r>
              <a:rPr lang="en-US" sz="2400" dirty="0"/>
              <a:t> the role you want to delegate</a:t>
            </a:r>
          </a:p>
        </p:txBody>
      </p:sp>
      <p:sp>
        <p:nvSpPr>
          <p:cNvPr id="23" name="TextBox 22">
            <a:extLst>
              <a:ext uri="{FF2B5EF4-FFF2-40B4-BE49-F238E27FC236}">
                <a16:creationId xmlns:a16="http://schemas.microsoft.com/office/drawing/2014/main" xmlns="" xmlns:p="http://schemas.openxmlformats.org/presentationml/2006/main" xmlns:r="http://schemas.openxmlformats.org/officeDocument/2006/relationships" xmlns:a="http://schemas.openxmlformats.org/drawingml/2006/main" id="{2A10CCB5-0F21-C947-9F8C-36D789D4A217}"/>
              </a:ext>
            </a:extLst>
          </p:cNvPr>
          <p:cNvSpPr txBox="1"/>
          <p:nvPr/>
        </p:nvSpPr>
        <p:spPr>
          <a:xfrm>
            <a:off x="2540000" y="4579942"/>
            <a:ext cx="6741461" cy="461665"/>
          </a:xfrm>
          <a:prstGeom prst="rect">
            <a:avLst/>
          </a:prstGeom>
          <a:noFill/>
        </p:spPr>
        <p:txBody>
          <a:bodyPr wrap="none" rtlCol="0">
            <a:spAutoFit/>
          </a:bodyPr>
          <a:lstStyle/>
          <a:p>
            <a:pPr marL="285750" indent="-285750">
              <a:buFont typeface="Arial" panose="020B0604020202020204" pitchFamily="34" charset="0"/>
              <a:buChar char="•"/>
            </a:pPr>
            <a:r>
              <a:rPr lang="en-US" sz="2400" b="1" dirty="0"/>
              <a:t>Assist</a:t>
            </a:r>
            <a:r>
              <a:rPr lang="en-US" sz="2400" dirty="0"/>
              <a:t> your team member as they practice the role</a:t>
            </a:r>
          </a:p>
        </p:txBody>
      </p:sp>
      <p:sp>
        <p:nvSpPr>
          <p:cNvPr id="24" name="TextBox 23">
            <a:extLst>
              <a:ext uri="{FF2B5EF4-FFF2-40B4-BE49-F238E27FC236}">
                <a16:creationId xmlns:a16="http://schemas.microsoft.com/office/drawing/2014/main" xmlns="" xmlns:p="http://schemas.openxmlformats.org/presentationml/2006/main" xmlns:r="http://schemas.openxmlformats.org/officeDocument/2006/relationships" xmlns:a="http://schemas.openxmlformats.org/drawingml/2006/main" id="{F0A105F7-C68B-5440-932C-99B616229549}"/>
              </a:ext>
            </a:extLst>
          </p:cNvPr>
          <p:cNvSpPr txBox="1"/>
          <p:nvPr/>
        </p:nvSpPr>
        <p:spPr>
          <a:xfrm>
            <a:off x="4624348" y="5122464"/>
            <a:ext cx="5219700" cy="830997"/>
          </a:xfrm>
          <a:prstGeom prst="rect">
            <a:avLst/>
          </a:prstGeom>
          <a:noFill/>
        </p:spPr>
        <p:txBody>
          <a:bodyPr wrap="square" rtlCol="0">
            <a:spAutoFit/>
          </a:bodyPr>
          <a:lstStyle/>
          <a:p>
            <a:pPr marL="285750" indent="-285750">
              <a:buFont typeface="Arial" panose="020B0604020202020204" pitchFamily="34" charset="0"/>
              <a:buChar char="•"/>
            </a:pPr>
            <a:r>
              <a:rPr lang="en-US" sz="2400" b="1" dirty="0"/>
              <a:t>Watch</a:t>
            </a:r>
            <a:r>
              <a:rPr lang="en-US" sz="2400" dirty="0"/>
              <a:t> your team member as they carry out the role without help</a:t>
            </a:r>
          </a:p>
        </p:txBody>
      </p:sp>
      <p:sp>
        <p:nvSpPr>
          <p:cNvPr id="25" name="TextBox 24">
            <a:extLst>
              <a:ext uri="{FF2B5EF4-FFF2-40B4-BE49-F238E27FC236}">
                <a16:creationId xmlns:a16="http://schemas.microsoft.com/office/drawing/2014/main" xmlns="" xmlns:p="http://schemas.openxmlformats.org/presentationml/2006/main" xmlns:r="http://schemas.openxmlformats.org/officeDocument/2006/relationships" xmlns:a="http://schemas.openxmlformats.org/drawingml/2006/main" id="{B1F6FC74-10DE-B94C-9832-358206A31737}"/>
              </a:ext>
            </a:extLst>
          </p:cNvPr>
          <p:cNvSpPr txBox="1"/>
          <p:nvPr/>
        </p:nvSpPr>
        <p:spPr>
          <a:xfrm>
            <a:off x="6760450" y="6034318"/>
            <a:ext cx="2521011" cy="461665"/>
          </a:xfrm>
          <a:prstGeom prst="rect">
            <a:avLst/>
          </a:prstGeom>
          <a:noFill/>
        </p:spPr>
        <p:txBody>
          <a:bodyPr wrap="none" rtlCol="0">
            <a:spAutoFit/>
          </a:bodyPr>
          <a:lstStyle/>
          <a:p>
            <a:pPr marL="285750" indent="-285750">
              <a:buFont typeface="Arial" panose="020B0604020202020204" pitchFamily="34" charset="0"/>
              <a:buChar char="•"/>
            </a:pPr>
            <a:r>
              <a:rPr lang="en-US" sz="2400" b="1" dirty="0"/>
              <a:t>Leave</a:t>
            </a:r>
            <a:r>
              <a:rPr lang="en-US" sz="2400" dirty="0"/>
              <a:t> (delegate)</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80258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4" name="Rectangle 10">
            <a:extLst>
              <a:ext uri="{FF2B5EF4-FFF2-40B4-BE49-F238E27FC236}">
                <a16:creationId xmlns:a16="http://schemas.microsoft.com/office/drawing/2014/main" xmlns="" xmlns:p="http://schemas.openxmlformats.org/presentationml/2006/main" xmlns:r="http://schemas.openxmlformats.org/officeDocument/2006/relationships" xmlns:a="http://schemas.openxmlformats.org/drawingml/2006/main" id="{AFA67CD3-AB4E-4A7A-BEB8-53C445D8C44E}"/>
              </a:ext>
              <a:ext uri="{C183D7F6-B498-43B3-948B-1728B52AA6E4}">
                <adec:decorative xmlns:adec="http://schemas.microsoft.com/office/drawing/2017/decorative" xmlns="" xmlns:p="http://schemas.openxmlformats.org/presentationml/2006/main" xmlns:r="http://schemas.openxmlformats.org/officeDocument/2006/relationships" xmlns:a="http://schemas.openxmlformats.org/drawingml/2006/main"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xmlns:p="http://schemas.openxmlformats.org/presentationml/2006/main" xmlns:r="http://schemas.openxmlformats.org/officeDocument/2006/relationships" xmlns:a="http://schemas.openxmlformats.org/drawingml/2006/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xmlns="" xmlns:p="http://schemas.openxmlformats.org/presentationml/2006/main" xmlns:r="http://schemas.openxmlformats.org/officeDocument/2006/relationships" xmlns:a="http://schemas.openxmlformats.org/drawingml/2006/main" id="{07CF545F-9C2E-4446-97CD-AD92990C2B68}"/>
              </a:ext>
              <a:ext uri="{C183D7F6-B498-43B3-948B-1728B52AA6E4}">
                <adec:decorative xmlns:adec="http://schemas.microsoft.com/office/drawing/2017/decorative" xmlns="" xmlns:p="http://schemas.openxmlformats.org/presentationml/2006/main" xmlns:r="http://schemas.openxmlformats.org/officeDocument/2006/relationships" xmlns:a="http://schemas.openxmlformats.org/drawingml/2006/main"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xmlns:p="http://schemas.openxmlformats.org/presentationml/2006/main" xmlns:r="http://schemas.openxmlformats.org/officeDocument/2006/relationships" xmlns:a="http://schemas.openxmlformats.org/drawingml/2006/main" val="1"/>
              </p:ext>
            </p:extLst>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xmlns:p="http://schemas.openxmlformats.org/presentationml/2006/main" xmlns:r="http://schemas.openxmlformats.org/officeDocument/2006/relationships" xmlns:a="http://schemas.openxmlformats.org/drawingml/2006/main" id="{4EA93DD7-B92E-3349-9807-AA1B9DDD9769}"/>
              </a:ext>
            </a:extLst>
          </p:cNvPr>
          <p:cNvSpPr>
            <a:spLocks noGrp="1"/>
          </p:cNvSpPr>
          <p:nvPr>
            <p:ph type="title"/>
          </p:nvPr>
        </p:nvSpPr>
        <p:spPr>
          <a:xfrm>
            <a:off x="6094105" y="802955"/>
            <a:ext cx="4977976" cy="1454051"/>
          </a:xfrm>
        </p:spPr>
        <p:txBody>
          <a:bodyPr>
            <a:normAutofit/>
          </a:bodyPr>
          <a:lstStyle/>
          <a:p>
            <a:r>
              <a:rPr lang="en-US" b="1" dirty="0">
                <a:solidFill>
                  <a:srgbClr val="000000"/>
                </a:solidFill>
              </a:rPr>
              <a:t>When do you let go?</a:t>
            </a:r>
          </a:p>
        </p:txBody>
      </p:sp>
      <p:sp>
        <p:nvSpPr>
          <p:cNvPr id="15" name="Freeform 62">
            <a:extLst>
              <a:ext uri="{FF2B5EF4-FFF2-40B4-BE49-F238E27FC236}">
                <a16:creationId xmlns:a16="http://schemas.microsoft.com/office/drawing/2014/main" xmlns="" xmlns:p="http://schemas.openxmlformats.org/presentationml/2006/main" xmlns:r="http://schemas.openxmlformats.org/officeDocument/2006/relationships" xmlns:a="http://schemas.openxmlformats.org/drawingml/2006/main" id="{339C8D78-A644-462F-B674-F440635E5353}"/>
              </a:ext>
              <a:ext uri="{C183D7F6-B498-43B3-948B-1728B52AA6E4}">
                <adec:decorative xmlns:adec="http://schemas.microsoft.com/office/drawing/2017/decorative" xmlns="" xmlns:p="http://schemas.openxmlformats.org/presentationml/2006/main" xmlns:r="http://schemas.openxmlformats.org/officeDocument/2006/relationships" xmlns:a="http://schemas.openxmlformats.org/drawingml/2006/main"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xmlns:p="http://schemas.openxmlformats.org/presentationml/2006/main" xmlns:r="http://schemas.openxmlformats.org/officeDocument/2006/relationships" xmlns:a="http://schemas.openxmlformats.org/drawingml/2006/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Picture 5">
            <a:extLst>
              <a:ext uri="{FF2B5EF4-FFF2-40B4-BE49-F238E27FC236}">
                <a16:creationId xmlns:a16="http://schemas.microsoft.com/office/drawing/2014/main" xmlns="" xmlns:p="http://schemas.openxmlformats.org/presentationml/2006/main" xmlns:r="http://schemas.openxmlformats.org/officeDocument/2006/relationships" xmlns:a="http://schemas.openxmlformats.org/drawingml/2006/main" id="{A18ABE19-035C-3641-A25C-357C1F055EBE}"/>
              </a:ext>
            </a:extLst>
          </p:cNvPr>
          <p:cNvPicPr>
            <a:picLocks noChangeAspect="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50254" y="1629089"/>
            <a:ext cx="3620021" cy="3620021"/>
          </a:xfrm>
          <a:prstGeom prst="rect">
            <a:avLst/>
          </a:prstGeom>
        </p:spPr>
      </p:pic>
      <p:sp>
        <p:nvSpPr>
          <p:cNvPr id="4" name="Content Placeholder 3">
            <a:extLst>
              <a:ext uri="{FF2B5EF4-FFF2-40B4-BE49-F238E27FC236}">
                <a16:creationId xmlns:a16="http://schemas.microsoft.com/office/drawing/2014/main" xmlns="" xmlns:p="http://schemas.openxmlformats.org/presentationml/2006/main" xmlns:r="http://schemas.openxmlformats.org/officeDocument/2006/relationships" xmlns:a="http://schemas.openxmlformats.org/drawingml/2006/main" id="{19888AA8-89A0-C74E-9302-8B0E577CC34F}"/>
              </a:ext>
            </a:extLst>
          </p:cNvPr>
          <p:cNvSpPr>
            <a:spLocks noGrp="1"/>
          </p:cNvSpPr>
          <p:nvPr>
            <p:ph idx="1"/>
          </p:nvPr>
        </p:nvSpPr>
        <p:spPr>
          <a:xfrm>
            <a:off x="6090574" y="2421682"/>
            <a:ext cx="5923626" cy="3639289"/>
          </a:xfrm>
        </p:spPr>
        <p:txBody>
          <a:bodyPr anchor="ctr">
            <a:normAutofit/>
          </a:bodyPr>
          <a:lstStyle/>
          <a:p>
            <a:pPr marL="0" indent="0">
              <a:buNone/>
            </a:pPr>
            <a:endParaRPr lang="en-US" dirty="0">
              <a:solidFill>
                <a:srgbClr val="000000"/>
              </a:solidFill>
            </a:endParaRPr>
          </a:p>
          <a:p>
            <a:r>
              <a:rPr lang="en-US" sz="3200" dirty="0">
                <a:solidFill>
                  <a:srgbClr val="000000"/>
                </a:solidFill>
              </a:rPr>
              <a:t>What kind of a leader are you?</a:t>
            </a:r>
          </a:p>
          <a:p>
            <a:pPr lvl="1"/>
            <a:endParaRPr lang="en-US" sz="3200" dirty="0">
              <a:solidFill>
                <a:srgbClr val="000000"/>
              </a:solidFill>
            </a:endParaRPr>
          </a:p>
          <a:p>
            <a:pPr lvl="1"/>
            <a:r>
              <a:rPr lang="en-US" sz="3200" dirty="0">
                <a:solidFill>
                  <a:srgbClr val="000000"/>
                </a:solidFill>
              </a:rPr>
              <a:t>Directive</a:t>
            </a:r>
          </a:p>
          <a:p>
            <a:pPr lvl="1"/>
            <a:endParaRPr lang="en-US" sz="3200" dirty="0">
              <a:solidFill>
                <a:srgbClr val="000000"/>
              </a:solidFill>
            </a:endParaRPr>
          </a:p>
          <a:p>
            <a:pPr lvl="1"/>
            <a:r>
              <a:rPr lang="en-US" sz="3200" dirty="0">
                <a:solidFill>
                  <a:srgbClr val="000000"/>
                </a:solidFill>
              </a:rPr>
              <a:t>Supportive</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90541064"/>
      </p:ext>
    </p:extLst>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xmlns:p="http://schemas.openxmlformats.org/presentationml/2006/main" xmlns:r="http://schemas.openxmlformats.org/officeDocument/2006/relationships" xmlns:a="http://schemas.openxmlformats.org/drawingml/2006/main" id="{AFA67CD3-AB4E-4A7A-BEB8-53C445D8C44E}"/>
              </a:ext>
              <a:ext uri="{C183D7F6-B498-43B3-948B-1728B52AA6E4}">
                <adec:decorative xmlns:adec="http://schemas.microsoft.com/office/drawing/2017/decorative" xmlns="" xmlns:p="http://schemas.openxmlformats.org/presentationml/2006/main" xmlns:r="http://schemas.openxmlformats.org/officeDocument/2006/relationships" xmlns:a="http://schemas.openxmlformats.org/drawingml/2006/main"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xmlns:p="http://schemas.openxmlformats.org/presentationml/2006/main" xmlns:r="http://schemas.openxmlformats.org/officeDocument/2006/relationships" xmlns:a="http://schemas.openxmlformats.org/drawingml/2006/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xmlns="" xmlns:p="http://schemas.openxmlformats.org/presentationml/2006/main" xmlns:r="http://schemas.openxmlformats.org/officeDocument/2006/relationships" xmlns:a="http://schemas.openxmlformats.org/drawingml/2006/main" id="{07CF545F-9C2E-4446-97CD-AD92990C2B68}"/>
              </a:ext>
              <a:ext uri="{C183D7F6-B498-43B3-948B-1728B52AA6E4}">
                <adec:decorative xmlns:adec="http://schemas.microsoft.com/office/drawing/2017/decorative" xmlns="" xmlns:p="http://schemas.openxmlformats.org/presentationml/2006/main" xmlns:r="http://schemas.openxmlformats.org/officeDocument/2006/relationships" xmlns:a="http://schemas.openxmlformats.org/drawingml/2006/main"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xmlns:p="http://schemas.openxmlformats.org/presentationml/2006/main" xmlns:r="http://schemas.openxmlformats.org/officeDocument/2006/relationships" xmlns:a="http://schemas.openxmlformats.org/drawingml/2006/main" val="1"/>
              </p:ext>
            </p:extLst>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xmlns:p="http://schemas.openxmlformats.org/presentationml/2006/main" xmlns:r="http://schemas.openxmlformats.org/officeDocument/2006/relationships" xmlns:a="http://schemas.openxmlformats.org/drawingml/2006/main" id="{4EA93DD7-B92E-3349-9807-AA1B9DDD9769}"/>
              </a:ext>
            </a:extLst>
          </p:cNvPr>
          <p:cNvSpPr>
            <a:spLocks noGrp="1"/>
          </p:cNvSpPr>
          <p:nvPr>
            <p:ph type="title"/>
          </p:nvPr>
        </p:nvSpPr>
        <p:spPr>
          <a:xfrm>
            <a:off x="5614876" y="802955"/>
            <a:ext cx="5457205" cy="1454051"/>
          </a:xfrm>
        </p:spPr>
        <p:txBody>
          <a:bodyPr>
            <a:normAutofit/>
          </a:bodyPr>
          <a:lstStyle/>
          <a:p>
            <a:r>
              <a:rPr lang="en-US" b="1" dirty="0">
                <a:solidFill>
                  <a:srgbClr val="000000"/>
                </a:solidFill>
              </a:rPr>
              <a:t>Summary</a:t>
            </a:r>
          </a:p>
        </p:txBody>
      </p:sp>
      <p:sp>
        <p:nvSpPr>
          <p:cNvPr id="14" name="Freeform 62">
            <a:extLst>
              <a:ext uri="{FF2B5EF4-FFF2-40B4-BE49-F238E27FC236}">
                <a16:creationId xmlns:a16="http://schemas.microsoft.com/office/drawing/2014/main" xmlns="" xmlns:p="http://schemas.openxmlformats.org/presentationml/2006/main" xmlns:r="http://schemas.openxmlformats.org/officeDocument/2006/relationships" xmlns:a="http://schemas.openxmlformats.org/drawingml/2006/main" id="{339C8D78-A644-462F-B674-F440635E5353}"/>
              </a:ext>
              <a:ext uri="{C183D7F6-B498-43B3-948B-1728B52AA6E4}">
                <adec:decorative xmlns:adec="http://schemas.microsoft.com/office/drawing/2017/decorative" xmlns="" xmlns:p="http://schemas.openxmlformats.org/presentationml/2006/main" xmlns:r="http://schemas.openxmlformats.org/officeDocument/2006/relationships" xmlns:a="http://schemas.openxmlformats.org/drawingml/2006/main"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xmlns:p="http://schemas.openxmlformats.org/presentationml/2006/main" xmlns:r="http://schemas.openxmlformats.org/officeDocument/2006/relationships" xmlns:a="http://schemas.openxmlformats.org/drawingml/2006/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Graphic 6" descr="Group">
            <a:extLst>
              <a:ext uri="{FF2B5EF4-FFF2-40B4-BE49-F238E27FC236}">
                <a16:creationId xmlns:a16="http://schemas.microsoft.com/office/drawing/2014/main" xmlns="" xmlns:p="http://schemas.openxmlformats.org/presentationml/2006/main" xmlns:r="http://schemas.openxmlformats.org/officeDocument/2006/relationships" xmlns:a="http://schemas.openxmlformats.org/drawingml/2006/main" id="{AB9A446F-4FE2-422C-98CE-16FF666F1500}"/>
              </a:ext>
            </a:extLst>
          </p:cNvPr>
          <p:cNvPicPr>
            <a:picLocks noChangeAspect="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 uri="{96DAC541-7B7A-43D3-8B79-37D633B846F1}">
                <asvg:svgBlip xmlns:asvg="http://schemas.microsoft.com/office/drawing/2016/SVG/main" xmlns="" xmlns:p="http://schemas.openxmlformats.org/presentationml/2006/main" xmlns:r="http://schemas.openxmlformats.org/officeDocument/2006/relationships" xmlns:a="http://schemas.openxmlformats.org/drawingml/2006/main" r:embed="rId5"/>
              </a:ext>
            </a:extLst>
          </a:blip>
          <a:stretch>
            <a:fillRect/>
          </a:stretch>
        </p:blipFill>
        <p:spPr>
          <a:xfrm>
            <a:off x="450254" y="1629089"/>
            <a:ext cx="3620021" cy="3620021"/>
          </a:xfrm>
          <a:prstGeom prst="rect">
            <a:avLst/>
          </a:prstGeom>
        </p:spPr>
      </p:pic>
      <p:sp>
        <p:nvSpPr>
          <p:cNvPr id="3" name="Content Placeholder 2">
            <a:extLst>
              <a:ext uri="{FF2B5EF4-FFF2-40B4-BE49-F238E27FC236}">
                <a16:creationId xmlns:a16="http://schemas.microsoft.com/office/drawing/2014/main" xmlns="" xmlns:p="http://schemas.openxmlformats.org/presentationml/2006/main" xmlns:r="http://schemas.openxmlformats.org/officeDocument/2006/relationships" xmlns:a="http://schemas.openxmlformats.org/drawingml/2006/main" id="{CB91F388-BAF5-9B42-AA2F-1001E8471F90}"/>
              </a:ext>
            </a:extLst>
          </p:cNvPr>
          <p:cNvSpPr>
            <a:spLocks noGrp="1"/>
          </p:cNvSpPr>
          <p:nvPr>
            <p:ph idx="1"/>
          </p:nvPr>
        </p:nvSpPr>
        <p:spPr>
          <a:xfrm>
            <a:off x="5614875" y="2257006"/>
            <a:ext cx="6424725" cy="4435894"/>
          </a:xfrm>
        </p:spPr>
        <p:txBody>
          <a:bodyPr anchor="ctr">
            <a:normAutofit fontScale="77500" lnSpcReduction="20000"/>
          </a:bodyPr>
          <a:lstStyle/>
          <a:p>
            <a:r>
              <a:rPr lang="en-US" b="1" dirty="0">
                <a:solidFill>
                  <a:srgbClr val="000000"/>
                </a:solidFill>
              </a:rPr>
              <a:t>Why?</a:t>
            </a:r>
          </a:p>
          <a:p>
            <a:pPr lvl="1"/>
            <a:r>
              <a:rPr lang="en-US" sz="2800" dirty="0">
                <a:solidFill>
                  <a:srgbClr val="000000"/>
                </a:solidFill>
              </a:rPr>
              <a:t>Define your 100%. </a:t>
            </a:r>
            <a:r>
              <a:rPr lang="en-US" sz="2800" dirty="0" smtClean="0">
                <a:solidFill>
                  <a:srgbClr val="000000"/>
                </a:solidFill>
              </a:rPr>
              <a:t>You </a:t>
            </a:r>
            <a:r>
              <a:rPr lang="en-US" sz="2800" dirty="0">
                <a:solidFill>
                  <a:srgbClr val="000000"/>
                </a:solidFill>
              </a:rPr>
              <a:t>and your business are at stake</a:t>
            </a:r>
          </a:p>
          <a:p>
            <a:endParaRPr lang="en-US" dirty="0">
              <a:solidFill>
                <a:srgbClr val="000000"/>
              </a:solidFill>
            </a:endParaRPr>
          </a:p>
          <a:p>
            <a:r>
              <a:rPr lang="en-US" b="1" dirty="0">
                <a:solidFill>
                  <a:srgbClr val="000000"/>
                </a:solidFill>
              </a:rPr>
              <a:t>What?</a:t>
            </a:r>
          </a:p>
          <a:p>
            <a:pPr lvl="1"/>
            <a:r>
              <a:rPr lang="en-US" sz="2800" dirty="0">
                <a:solidFill>
                  <a:srgbClr val="000000"/>
                </a:solidFill>
              </a:rPr>
              <a:t>Everything that is not strategically important or that you are not uniquely qualified to do</a:t>
            </a:r>
          </a:p>
          <a:p>
            <a:endParaRPr lang="en-US" dirty="0">
              <a:solidFill>
                <a:srgbClr val="000000"/>
              </a:solidFill>
            </a:endParaRPr>
          </a:p>
          <a:p>
            <a:r>
              <a:rPr lang="en-US" b="1" dirty="0">
                <a:solidFill>
                  <a:srgbClr val="000000"/>
                </a:solidFill>
              </a:rPr>
              <a:t>Who?</a:t>
            </a:r>
          </a:p>
          <a:p>
            <a:pPr lvl="1"/>
            <a:r>
              <a:rPr lang="en-US" sz="2800" dirty="0">
                <a:solidFill>
                  <a:srgbClr val="000000"/>
                </a:solidFill>
              </a:rPr>
              <a:t>Your </a:t>
            </a:r>
            <a:r>
              <a:rPr lang="en-US" sz="2800" dirty="0" smtClean="0">
                <a:solidFill>
                  <a:srgbClr val="000000"/>
                </a:solidFill>
              </a:rPr>
              <a:t>“F-A-T</a:t>
            </a:r>
            <a:r>
              <a:rPr lang="en-US" sz="2800" dirty="0">
                <a:solidFill>
                  <a:srgbClr val="000000"/>
                </a:solidFill>
              </a:rPr>
              <a:t>” team members</a:t>
            </a:r>
          </a:p>
          <a:p>
            <a:endParaRPr lang="en-US" dirty="0">
              <a:solidFill>
                <a:srgbClr val="000000"/>
              </a:solidFill>
            </a:endParaRPr>
          </a:p>
          <a:p>
            <a:r>
              <a:rPr lang="en-US" b="1" dirty="0">
                <a:solidFill>
                  <a:srgbClr val="000000"/>
                </a:solidFill>
              </a:rPr>
              <a:t>When?</a:t>
            </a:r>
          </a:p>
          <a:p>
            <a:pPr lvl="1"/>
            <a:r>
              <a:rPr lang="en-US" sz="2800" dirty="0">
                <a:solidFill>
                  <a:srgbClr val="000000"/>
                </a:solidFill>
              </a:rPr>
              <a:t>After you “M-A-W-L” them</a:t>
            </a:r>
          </a:p>
          <a:p>
            <a:pPr marL="0" indent="0">
              <a:buNone/>
            </a:pPr>
            <a:endParaRPr lang="en-US" sz="1400" dirty="0">
              <a:solidFill>
                <a:srgbClr val="000000"/>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9953615"/>
      </p:ext>
    </p:extLst>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1">
          <a:blip r:embed="rId2">
            <a:alphaModFix amt="88000"/>
            <a:lum/>
          </a:blip>
          <a:srcRect/>
          <a:stretch>
            <a:fillRect t="-17000" b="-17000"/>
          </a:stretch>
        </a:blipFill>
        <a:effectLst/>
      </p:bgPr>
    </p:bg>
    <p:spTree>
      <p:nvGrpSpPr>
        <p:cNvPr id="1" name=""/>
        <p:cNvGrpSpPr/>
        <p:nvPr/>
      </p:nvGrpSpPr>
      <p:grpSpPr>
        <a:xfrm>
          <a:off x="0" y="0"/>
          <a:ext cx="0" cy="0"/>
          <a:chOff x="0" y="0"/>
          <a:chExt cx="0" cy="0"/>
        </a:xfrm>
      </p:grpSpPr>
      <p:sp>
        <p:nvSpPr>
          <p:cNvPr id="5" name="TextBox 4"/>
          <p:cNvSpPr txBox="1"/>
          <p:nvPr/>
        </p:nvSpPr>
        <p:spPr>
          <a:xfrm>
            <a:off x="74007" y="1580649"/>
            <a:ext cx="12045256" cy="3262432"/>
          </a:xfrm>
          <a:prstGeom prst="rect">
            <a:avLst/>
          </a:prstGeom>
          <a:noFill/>
        </p:spPr>
        <p:txBody>
          <a:bodyPr wrap="square" rtlCol="0">
            <a:spAutoFit/>
          </a:bodyPr>
          <a:lstStyle/>
          <a:p>
            <a:pPr algn="ctr"/>
            <a:r>
              <a:rPr lang="en-US" sz="6600" b="1" i="1" spc="-150" dirty="0" smtClean="0">
                <a:solidFill>
                  <a:schemeClr val="accent5">
                    <a:lumMod val="50000"/>
                  </a:schemeClr>
                </a:solidFill>
                <a:latin typeface="Times New Roman" panose="02020603050405020304" pitchFamily="18" charset="0"/>
                <a:cs typeface="Times New Roman" panose="02020603050405020304" pitchFamily="18" charset="0"/>
              </a:rPr>
              <a:t>Thank you for joining us!</a:t>
            </a:r>
          </a:p>
          <a:p>
            <a:pPr algn="ctr"/>
            <a:endParaRPr lang="en-US" sz="3200" b="1" i="1" spc="-150" dirty="0">
              <a:solidFill>
                <a:schemeClr val="accent5">
                  <a:lumMod val="50000"/>
                </a:schemeClr>
              </a:solidFill>
              <a:latin typeface="Times New Roman" panose="02020603050405020304" pitchFamily="18" charset="0"/>
              <a:cs typeface="Times New Roman" panose="02020603050405020304" pitchFamily="18" charset="0"/>
            </a:endParaRPr>
          </a:p>
          <a:p>
            <a:pPr algn="ctr"/>
            <a:r>
              <a:rPr lang="en-US" sz="3600" b="1" i="1" spc="-150" dirty="0" smtClean="0">
                <a:solidFill>
                  <a:schemeClr val="accent5">
                    <a:lumMod val="50000"/>
                  </a:schemeClr>
                </a:solidFill>
                <a:latin typeface="Times New Roman" panose="02020603050405020304" pitchFamily="18" charset="0"/>
                <a:cs typeface="Times New Roman" panose="02020603050405020304" pitchFamily="18" charset="0"/>
              </a:rPr>
              <a:t>Be back here for our 2:15 p.m. session—but first, check out the </a:t>
            </a:r>
            <a:br>
              <a:rPr lang="en-US" sz="3600" b="1" i="1" spc="-150" dirty="0" smtClean="0">
                <a:solidFill>
                  <a:schemeClr val="accent5">
                    <a:lumMod val="50000"/>
                  </a:schemeClr>
                </a:solidFill>
                <a:latin typeface="Times New Roman" panose="02020603050405020304" pitchFamily="18" charset="0"/>
                <a:cs typeface="Times New Roman" panose="02020603050405020304" pitchFamily="18" charset="0"/>
              </a:rPr>
            </a:br>
            <a:r>
              <a:rPr lang="en-US" sz="3600" b="1" i="1" spc="-150" dirty="0" smtClean="0">
                <a:solidFill>
                  <a:schemeClr val="accent5">
                    <a:lumMod val="50000"/>
                  </a:schemeClr>
                </a:solidFill>
                <a:latin typeface="Times New Roman" panose="02020603050405020304" pitchFamily="18" charset="0"/>
                <a:cs typeface="Times New Roman" panose="02020603050405020304" pitchFamily="18" charset="0"/>
              </a:rPr>
              <a:t>Vendor Meet &amp; Greet in the Capital Ballroom foyer, then grab some</a:t>
            </a:r>
            <a:br>
              <a:rPr lang="en-US" sz="3600" b="1" i="1" spc="-150" dirty="0" smtClean="0">
                <a:solidFill>
                  <a:schemeClr val="accent5">
                    <a:lumMod val="50000"/>
                  </a:schemeClr>
                </a:solidFill>
                <a:latin typeface="Times New Roman" panose="02020603050405020304" pitchFamily="18" charset="0"/>
                <a:cs typeface="Times New Roman" panose="02020603050405020304" pitchFamily="18" charset="0"/>
              </a:rPr>
            </a:br>
            <a:r>
              <a:rPr lang="en-US" sz="3600" b="1" i="1" spc="-150" dirty="0" smtClean="0">
                <a:solidFill>
                  <a:schemeClr val="accent5">
                    <a:lumMod val="50000"/>
                  </a:schemeClr>
                </a:solidFill>
                <a:latin typeface="Times New Roman" panose="02020603050405020304" pitchFamily="18" charset="0"/>
                <a:cs typeface="Times New Roman" panose="02020603050405020304" pitchFamily="18" charset="0"/>
              </a:rPr>
              <a:t>lunch from 1-2 p.m. in Longhorn on the third floor.</a:t>
            </a:r>
            <a:endParaRPr lang="en-US" sz="3600" b="1" i="1" spc="-150" dirty="0">
              <a:solidFill>
                <a:schemeClr val="accent5">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87662776"/>
      </p:ext>
    </p:extLst>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xmlns="" xmlns:p="http://schemas.openxmlformats.org/presentationml/2006/main" xmlns:r="http://schemas.openxmlformats.org/officeDocument/2006/relationships" xmlns:a="http://schemas.openxmlformats.org/drawingml/2006/main" id="{559AE206-7EBA-4D33-8BC9-9D8158553F0E}"/>
              </a:ext>
              <a:ext uri="{C183D7F6-B498-43B3-948B-1728B52AA6E4}">
                <adec:decorative xmlns:adec="http://schemas.microsoft.com/office/drawing/2017/decorative" xmlns="" xmlns:p="http://schemas.openxmlformats.org/presentationml/2006/main" xmlns:r="http://schemas.openxmlformats.org/officeDocument/2006/relationships" xmlns:a="http://schemas.openxmlformats.org/drawingml/2006/main"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xmlns:p="http://schemas.openxmlformats.org/presentationml/2006/main" xmlns:r="http://schemas.openxmlformats.org/officeDocument/2006/relationships" xmlns:a="http://schemas.openxmlformats.org/drawingml/2006/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xmlns:p="http://schemas.openxmlformats.org/presentationml/2006/main" xmlns:r="http://schemas.openxmlformats.org/officeDocument/2006/relationships" xmlns:a="http://schemas.openxmlformats.org/drawingml/2006/main" id="{05FA5500-1177-1748-8169-CA2AD25C47A2}"/>
              </a:ext>
            </a:extLst>
          </p:cNvPr>
          <p:cNvSpPr>
            <a:spLocks noGrp="1"/>
          </p:cNvSpPr>
          <p:nvPr>
            <p:ph type="ctrTitle"/>
          </p:nvPr>
        </p:nvSpPr>
        <p:spPr>
          <a:xfrm>
            <a:off x="642257" y="4525347"/>
            <a:ext cx="6939722" cy="1737360"/>
          </a:xfrm>
        </p:spPr>
        <p:txBody>
          <a:bodyPr anchor="ctr">
            <a:normAutofit fontScale="90000"/>
          </a:bodyPr>
          <a:lstStyle/>
          <a:p>
            <a:pPr algn="r"/>
            <a:r>
              <a:rPr lang="en-US" dirty="0"/>
              <a:t>Lead Smarter </a:t>
            </a:r>
            <a:r>
              <a:rPr lang="en-US" dirty="0" smtClean="0"/>
              <a:t>By </a:t>
            </a:r>
            <a:r>
              <a:rPr lang="en-US" dirty="0"/>
              <a:t>Letting Go</a:t>
            </a:r>
          </a:p>
        </p:txBody>
      </p:sp>
      <p:sp>
        <p:nvSpPr>
          <p:cNvPr id="3" name="Subtitle 2">
            <a:extLst>
              <a:ext uri="{FF2B5EF4-FFF2-40B4-BE49-F238E27FC236}">
                <a16:creationId xmlns:a16="http://schemas.microsoft.com/office/drawing/2014/main" xmlns="" xmlns:p="http://schemas.openxmlformats.org/presentationml/2006/main" xmlns:r="http://schemas.openxmlformats.org/officeDocument/2006/relationships" xmlns:a="http://schemas.openxmlformats.org/drawingml/2006/main" id="{7E9898CF-D312-7647-AA9B-FB349EBACA6F}"/>
              </a:ext>
            </a:extLst>
          </p:cNvPr>
          <p:cNvSpPr>
            <a:spLocks noGrp="1"/>
          </p:cNvSpPr>
          <p:nvPr>
            <p:ph type="subTitle" idx="1"/>
          </p:nvPr>
        </p:nvSpPr>
        <p:spPr>
          <a:xfrm>
            <a:off x="8050762" y="4525347"/>
            <a:ext cx="3211288" cy="1737360"/>
          </a:xfrm>
        </p:spPr>
        <p:txBody>
          <a:bodyPr anchor="ctr">
            <a:normAutofit/>
          </a:bodyPr>
          <a:lstStyle/>
          <a:p>
            <a:pPr algn="l"/>
            <a:endParaRPr lang="en-US" dirty="0"/>
          </a:p>
          <a:p>
            <a:pPr algn="l"/>
            <a:r>
              <a:rPr lang="en-US" dirty="0"/>
              <a:t>Dean and </a:t>
            </a:r>
            <a:r>
              <a:rPr lang="en-US" dirty="0" err="1"/>
              <a:t>Jolynda</a:t>
            </a:r>
            <a:r>
              <a:rPr lang="en-US" dirty="0"/>
              <a:t> Ash</a:t>
            </a:r>
          </a:p>
          <a:p>
            <a:pPr algn="l"/>
            <a:r>
              <a:rPr lang="en-US" dirty="0"/>
              <a:t>May 6, 2019</a:t>
            </a:r>
          </a:p>
        </p:txBody>
      </p:sp>
      <p:sp>
        <p:nvSpPr>
          <p:cNvPr id="7" name="Oval 10">
            <a:extLst>
              <a:ext uri="{FF2B5EF4-FFF2-40B4-BE49-F238E27FC236}">
                <a16:creationId xmlns:a16="http://schemas.microsoft.com/office/drawing/2014/main" xmlns="" xmlns:p="http://schemas.openxmlformats.org/presentationml/2006/main" xmlns:r="http://schemas.openxmlformats.org/officeDocument/2006/relationships" xmlns:a="http://schemas.openxmlformats.org/drawingml/2006/main" id="{6437D937-A7F1-4011-92B4-328E5BE1B166}"/>
              </a:ext>
              <a:ext uri="{C183D7F6-B498-43B3-948B-1728B52AA6E4}">
                <adec:decorative xmlns:adec="http://schemas.microsoft.com/office/drawing/2017/decorative" xmlns="" xmlns:p="http://schemas.openxmlformats.org/presentationml/2006/main" xmlns:r="http://schemas.openxmlformats.org/officeDocument/2006/relationships" xmlns:a="http://schemas.openxmlformats.org/drawingml/2006/main"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xmlns:p="http://schemas.openxmlformats.org/presentationml/2006/main" xmlns:r="http://schemas.openxmlformats.org/officeDocument/2006/relationships" xmlns:a="http://schemas.openxmlformats.org/drawingml/2006/main" val="1"/>
              </p:ext>
            </p:extLst>
          </p:nvPr>
        </p:nvSpPr>
        <p:spPr>
          <a:xfrm>
            <a:off x="588567" y="620480"/>
            <a:ext cx="2243800" cy="2243796"/>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12">
            <a:extLst>
              <a:ext uri="{FF2B5EF4-FFF2-40B4-BE49-F238E27FC236}">
                <a16:creationId xmlns:a16="http://schemas.microsoft.com/office/drawing/2014/main" xmlns="" xmlns:p="http://schemas.openxmlformats.org/presentationml/2006/main" xmlns:r="http://schemas.openxmlformats.org/officeDocument/2006/relationships" xmlns:a="http://schemas.openxmlformats.org/drawingml/2006/main" id="{B672F332-AF08-46C6-94F0-77684310D7B7}"/>
              </a:ext>
              <a:ext uri="{C183D7F6-B498-43B3-948B-1728B52AA6E4}">
                <adec:decorative xmlns:adec="http://schemas.microsoft.com/office/drawing/2017/decorative" xmlns="" xmlns:p="http://schemas.openxmlformats.org/presentationml/2006/main" xmlns:r="http://schemas.openxmlformats.org/officeDocument/2006/relationships" xmlns:a="http://schemas.openxmlformats.org/drawingml/2006/main"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xmlns:p="http://schemas.openxmlformats.org/presentationml/2006/main" xmlns:r="http://schemas.openxmlformats.org/officeDocument/2006/relationships" xmlns:a="http://schemas.openxmlformats.org/drawingml/2006/main" val="1"/>
              </p:ext>
            </p:extLst>
          </p:nvPr>
        </p:nvSpPr>
        <p:spPr>
          <a:xfrm>
            <a:off x="3395001" y="2466604"/>
            <a:ext cx="962395" cy="962395"/>
          </a:xfrm>
          <a:prstGeom prst="ellipse">
            <a:avLst/>
          </a:prstGeom>
          <a:solidFill>
            <a:srgbClr val="AC48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14">
            <a:extLst>
              <a:ext uri="{FF2B5EF4-FFF2-40B4-BE49-F238E27FC236}">
                <a16:creationId xmlns:a16="http://schemas.microsoft.com/office/drawing/2014/main" xmlns="" xmlns:p="http://schemas.openxmlformats.org/presentationml/2006/main" xmlns:r="http://schemas.openxmlformats.org/officeDocument/2006/relationships" xmlns:a="http://schemas.openxmlformats.org/drawingml/2006/main" id="{34244EF8-D73A-40E1-BE73-D46E6B4B04ED}"/>
              </a:ext>
              <a:ext uri="{C183D7F6-B498-43B3-948B-1728B52AA6E4}">
                <adec:decorative xmlns:adec="http://schemas.microsoft.com/office/drawing/2017/decorative" xmlns="" xmlns:p="http://schemas.openxmlformats.org/presentationml/2006/main" xmlns:r="http://schemas.openxmlformats.org/officeDocument/2006/relationships" xmlns:a="http://schemas.openxmlformats.org/drawingml/2006/main"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xmlns:p="http://schemas.openxmlformats.org/presentationml/2006/main" xmlns:r="http://schemas.openxmlformats.org/officeDocument/2006/relationships" xmlns:a="http://schemas.openxmlformats.org/drawingml/2006/main" val="1"/>
              </p:ext>
            </p:extLst>
          </p:nvPr>
        </p:nvSpPr>
        <p:spPr>
          <a:xfrm>
            <a:off x="5125829" y="2327988"/>
            <a:ext cx="293695" cy="293695"/>
          </a:xfrm>
          <a:prstGeom prst="ellipse">
            <a:avLst/>
          </a:prstGeom>
          <a:solidFill>
            <a:srgbClr val="6CB0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xmlns="" xmlns:p="http://schemas.openxmlformats.org/presentationml/2006/main" xmlns:r="http://schemas.openxmlformats.org/officeDocument/2006/relationships" xmlns:a="http://schemas.openxmlformats.org/drawingml/2006/main" id="{27826F57-E4BC-F747-9FAE-91A302DB2A95}"/>
              </a:ext>
            </a:extLst>
          </p:cNvPr>
          <p:cNvPicPr>
            <a:picLocks noChangeAspect="1"/>
          </p:cNvPicPr>
          <p:nvPr/>
        </p:nvPicPr>
        <p:blipFill rotWithShape="1">
          <a:blip r:embed="rId2"/>
          <a:srcRect l="19565" r="27346" b="1"/>
          <a:stretch/>
        </p:blipFill>
        <p:spPr>
          <a:xfrm>
            <a:off x="6492113" y="10"/>
            <a:ext cx="5699887" cy="4059234"/>
          </a:xfrm>
          <a:custGeom>
            <a:avLst/>
            <a:gdLst>
              <a:gd name="connsiteX0" fmla="*/ 0 w 5699887"/>
              <a:gd name="connsiteY0" fmla="*/ 0 h 4059244"/>
              <a:gd name="connsiteX1" fmla="*/ 5699887 w 5699887"/>
              <a:gd name="connsiteY1" fmla="*/ 0 h 4059244"/>
              <a:gd name="connsiteX2" fmla="*/ 5699887 w 5699887"/>
              <a:gd name="connsiteY2" fmla="*/ 3944096 h 4059244"/>
              <a:gd name="connsiteX3" fmla="*/ 5525775 w 5699887"/>
              <a:gd name="connsiteY3" fmla="*/ 3980429 h 4059244"/>
              <a:gd name="connsiteX4" fmla="*/ 4663256 w 5699887"/>
              <a:gd name="connsiteY4" fmla="*/ 4059244 h 4059244"/>
              <a:gd name="connsiteX5" fmla="*/ 8566 w 5699887"/>
              <a:gd name="connsiteY5" fmla="*/ 67422 h 405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p:spPr>
      </p:pic>
      <p:cxnSp>
        <p:nvCxnSpPr>
          <p:cNvPr id="12" name="Straight Connector 16">
            <a:extLst>
              <a:ext uri="{FF2B5EF4-FFF2-40B4-BE49-F238E27FC236}">
                <a16:creationId xmlns:a16="http://schemas.microsoft.com/office/drawing/2014/main" xmlns="" xmlns:p="http://schemas.openxmlformats.org/presentationml/2006/main" xmlns:r="http://schemas.openxmlformats.org/officeDocument/2006/relationships" xmlns:a="http://schemas.openxmlformats.org/drawingml/2006/main" id="{9E8E38ED-369A-44C2-B635-0BED0E48A6E8}"/>
              </a:ext>
              <a:ext uri="{C183D7F6-B498-43B3-948B-1728B52AA6E4}">
                <adec:decorative xmlns:adec="http://schemas.microsoft.com/office/drawing/2017/decorative" xmlns="" xmlns:p="http://schemas.openxmlformats.org/presentationml/2006/main" xmlns:r="http://schemas.openxmlformats.org/officeDocument/2006/relationships" xmlns:a="http://schemas.openxmlformats.org/drawingml/2006/main"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xmlns:p="http://schemas.openxmlformats.org/presentationml/2006/main" xmlns:r="http://schemas.openxmlformats.org/officeDocument/2006/relationships" xmlns:a="http://schemas.openxmlformats.org/drawingml/2006/main" val="1"/>
              </p:ext>
            </p:extLst>
          </p:nvPr>
        </p:nvCxnSpPr>
        <p:spPr>
          <a:xfrm>
            <a:off x="7800392" y="4525347"/>
            <a:ext cx="0" cy="1737360"/>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697811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xmlns="" xmlns:p="http://schemas.openxmlformats.org/presentationml/2006/main" xmlns:r="http://schemas.openxmlformats.org/officeDocument/2006/relationships" xmlns:a="http://schemas.openxmlformats.org/drawingml/2006/main" id="{3B854194-185D-494D-905C-7C7CB2E30F6E}"/>
              </a:ext>
              <a:ext uri="{C183D7F6-B498-43B3-948B-1728B52AA6E4}">
                <adec:decorative xmlns:adec="http://schemas.microsoft.com/office/drawing/2017/decorative" xmlns="" xmlns:p="http://schemas.openxmlformats.org/presentationml/2006/main" xmlns:r="http://schemas.openxmlformats.org/officeDocument/2006/relationships" xmlns:a="http://schemas.openxmlformats.org/drawingml/2006/main"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xmlns:p="http://schemas.openxmlformats.org/presentationml/2006/main" xmlns:r="http://schemas.openxmlformats.org/officeDocument/2006/relationships" xmlns:a="http://schemas.openxmlformats.org/drawingml/2006/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xmlns="" xmlns:p="http://schemas.openxmlformats.org/presentationml/2006/main" xmlns:r="http://schemas.openxmlformats.org/officeDocument/2006/relationships" xmlns:a="http://schemas.openxmlformats.org/drawingml/2006/main" id="{B4F5FA0D-0104-4987-8241-EFF7C85B88DE}"/>
              </a:ext>
              <a:ext uri="{C183D7F6-B498-43B3-948B-1728B52AA6E4}">
                <adec:decorative xmlns:adec="http://schemas.microsoft.com/office/drawing/2017/decorative" xmlns="" xmlns:p="http://schemas.openxmlformats.org/presentationml/2006/main" xmlns:r="http://schemas.openxmlformats.org/officeDocument/2006/relationships" xmlns:a="http://schemas.openxmlformats.org/drawingml/2006/main"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xmlns:p="http://schemas.openxmlformats.org/presentationml/2006/main" xmlns:r="http://schemas.openxmlformats.org/officeDocument/2006/relationships" xmlns:a="http://schemas.openxmlformats.org/drawingml/2006/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a:extLst>
              <a:ext uri="{FF2B5EF4-FFF2-40B4-BE49-F238E27FC236}">
                <a16:creationId xmlns:a16="http://schemas.microsoft.com/office/drawing/2014/main" xmlns="" xmlns:p="http://schemas.openxmlformats.org/presentationml/2006/main" xmlns:r="http://schemas.openxmlformats.org/officeDocument/2006/relationships" xmlns:a="http://schemas.openxmlformats.org/drawingml/2006/main" id="{2897127E-6CEF-446C-BE87-93B7C46E49D1}"/>
              </a:ext>
              <a:ext uri="{C183D7F6-B498-43B3-948B-1728B52AA6E4}">
                <adec:decorative xmlns:adec="http://schemas.microsoft.com/office/drawing/2017/decorative" xmlns="" xmlns:p="http://schemas.openxmlformats.org/presentationml/2006/main" xmlns:r="http://schemas.openxmlformats.org/officeDocument/2006/relationships" xmlns:a="http://schemas.openxmlformats.org/drawingml/2006/main"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xmlns:p="http://schemas.openxmlformats.org/presentationml/2006/main" xmlns:r="http://schemas.openxmlformats.org/officeDocument/2006/relationships" xmlns:a="http://schemas.openxmlformats.org/drawingml/2006/main" val="1"/>
              </p:ext>
            </p:extLst>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xmlns:p="http://schemas.openxmlformats.org/presentationml/2006/main" xmlns:r="http://schemas.openxmlformats.org/officeDocument/2006/relationships" xmlns:a="http://schemas.openxmlformats.org/drawingml/2006/main" id="{FCA8325C-A0BF-AB4D-83D0-6C2A30EDEA07}"/>
              </a:ext>
            </a:extLst>
          </p:cNvPr>
          <p:cNvSpPr>
            <a:spLocks noGrp="1"/>
          </p:cNvSpPr>
          <p:nvPr>
            <p:ph type="title"/>
          </p:nvPr>
        </p:nvSpPr>
        <p:spPr>
          <a:xfrm>
            <a:off x="640079" y="2053641"/>
            <a:ext cx="3669161" cy="2760098"/>
          </a:xfrm>
        </p:spPr>
        <p:txBody>
          <a:bodyPr>
            <a:normAutofit/>
          </a:bodyPr>
          <a:lstStyle/>
          <a:p>
            <a:r>
              <a:rPr lang="en-US">
                <a:solidFill>
                  <a:srgbClr val="FFFFFF"/>
                </a:solidFill>
              </a:rPr>
              <a:t>AGENDA</a:t>
            </a:r>
          </a:p>
        </p:txBody>
      </p:sp>
      <p:sp>
        <p:nvSpPr>
          <p:cNvPr id="3" name="Content Placeholder 2">
            <a:extLst>
              <a:ext uri="{FF2B5EF4-FFF2-40B4-BE49-F238E27FC236}">
                <a16:creationId xmlns:a16="http://schemas.microsoft.com/office/drawing/2014/main" xmlns="" xmlns:p="http://schemas.openxmlformats.org/presentationml/2006/main" xmlns:r="http://schemas.openxmlformats.org/officeDocument/2006/relationships" xmlns:a="http://schemas.openxmlformats.org/drawingml/2006/main" id="{C014338D-C493-1A4D-A231-117CD799C94F}"/>
              </a:ext>
            </a:extLst>
          </p:cNvPr>
          <p:cNvSpPr>
            <a:spLocks noGrp="1"/>
          </p:cNvSpPr>
          <p:nvPr>
            <p:ph idx="1"/>
          </p:nvPr>
        </p:nvSpPr>
        <p:spPr>
          <a:xfrm>
            <a:off x="5956300" y="801866"/>
            <a:ext cx="5994400" cy="5230634"/>
          </a:xfrm>
        </p:spPr>
        <p:txBody>
          <a:bodyPr anchor="ctr">
            <a:normAutofit/>
          </a:bodyPr>
          <a:lstStyle/>
          <a:p>
            <a:r>
              <a:rPr lang="en-US" b="1" dirty="0">
                <a:solidFill>
                  <a:srgbClr val="000000"/>
                </a:solidFill>
              </a:rPr>
              <a:t>WHY?</a:t>
            </a:r>
            <a:r>
              <a:rPr lang="en-US" dirty="0">
                <a:solidFill>
                  <a:srgbClr val="000000"/>
                </a:solidFill>
              </a:rPr>
              <a:t>  Why should I let go?</a:t>
            </a:r>
          </a:p>
          <a:p>
            <a:endParaRPr lang="en-US" dirty="0">
              <a:solidFill>
                <a:srgbClr val="000000"/>
              </a:solidFill>
            </a:endParaRPr>
          </a:p>
          <a:p>
            <a:r>
              <a:rPr lang="en-US" b="1" dirty="0">
                <a:solidFill>
                  <a:srgbClr val="000000"/>
                </a:solidFill>
              </a:rPr>
              <a:t>WHAT?</a:t>
            </a:r>
            <a:r>
              <a:rPr lang="en-US" dirty="0">
                <a:solidFill>
                  <a:srgbClr val="000000"/>
                </a:solidFill>
              </a:rPr>
              <a:t>  What do I let go of?</a:t>
            </a:r>
          </a:p>
          <a:p>
            <a:endParaRPr lang="en-US" dirty="0">
              <a:solidFill>
                <a:srgbClr val="000000"/>
              </a:solidFill>
            </a:endParaRPr>
          </a:p>
          <a:p>
            <a:r>
              <a:rPr lang="en-US" b="1" dirty="0">
                <a:solidFill>
                  <a:srgbClr val="000000"/>
                </a:solidFill>
              </a:rPr>
              <a:t>WHO?</a:t>
            </a:r>
            <a:r>
              <a:rPr lang="en-US" dirty="0">
                <a:solidFill>
                  <a:srgbClr val="000000"/>
                </a:solidFill>
              </a:rPr>
              <a:t>  Who do I let go to?</a:t>
            </a:r>
          </a:p>
          <a:p>
            <a:endParaRPr lang="en-US" dirty="0">
              <a:solidFill>
                <a:srgbClr val="000000"/>
              </a:solidFill>
            </a:endParaRPr>
          </a:p>
          <a:p>
            <a:r>
              <a:rPr lang="en-US" b="1" dirty="0">
                <a:solidFill>
                  <a:srgbClr val="000000"/>
                </a:solidFill>
              </a:rPr>
              <a:t>WHEN?</a:t>
            </a:r>
            <a:r>
              <a:rPr lang="en-US" dirty="0">
                <a:solidFill>
                  <a:srgbClr val="000000"/>
                </a:solidFill>
              </a:rPr>
              <a:t>  When is the right time to let go?</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379686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xmlns="" xmlns:p="http://schemas.openxmlformats.org/presentationml/2006/main" xmlns:r="http://schemas.openxmlformats.org/officeDocument/2006/relationships" xmlns:a="http://schemas.openxmlformats.org/drawingml/2006/main" id="{0F6CDC51-8D27-4BF4-AB33-7D5905E80D90}"/>
              </a:ext>
              <a:ext uri="{C183D7F6-B498-43B3-948B-1728B52AA6E4}">
                <adec:decorative xmlns:adec="http://schemas.microsoft.com/office/drawing/2017/decorative" xmlns="" xmlns:p="http://schemas.openxmlformats.org/presentationml/2006/main" xmlns:r="http://schemas.openxmlformats.org/officeDocument/2006/relationships" xmlns:a="http://schemas.openxmlformats.org/drawingml/2006/main"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xmlns:p="http://schemas.openxmlformats.org/presentationml/2006/main" xmlns:r="http://schemas.openxmlformats.org/officeDocument/2006/relationships" xmlns:a="http://schemas.openxmlformats.org/drawingml/2006/main" val="1"/>
              </p:ext>
            </p:extLst>
          </p:nvPr>
        </p:nvSpPr>
        <p:spPr>
          <a:xfrm>
            <a:off x="5708905" y="3726"/>
            <a:ext cx="648309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26">
            <a:extLst>
              <a:ext uri="{FF2B5EF4-FFF2-40B4-BE49-F238E27FC236}">
                <a16:creationId xmlns:a16="http://schemas.microsoft.com/office/drawing/2014/main" xmlns="" xmlns:p="http://schemas.openxmlformats.org/presentationml/2006/main" xmlns:r="http://schemas.openxmlformats.org/officeDocument/2006/relationships" xmlns:a="http://schemas.openxmlformats.org/drawingml/2006/main" id="{24FB90F3-DFB9-42D4-B851-120249962A25}"/>
              </a:ext>
              <a:ext uri="{C183D7F6-B498-43B3-948B-1728B52AA6E4}">
                <adec:decorative xmlns:adec="http://schemas.microsoft.com/office/drawing/2017/decorative" xmlns="" xmlns:p="http://schemas.openxmlformats.org/presentationml/2006/main" xmlns:r="http://schemas.openxmlformats.org/officeDocument/2006/relationships" xmlns:a="http://schemas.openxmlformats.org/drawingml/2006/main"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xmlns:p="http://schemas.openxmlformats.org/presentationml/2006/main" xmlns:r="http://schemas.openxmlformats.org/officeDocument/2006/relationships" xmlns:a="http://schemas.openxmlformats.org/drawingml/2006/main" val="1"/>
              </p:ext>
            </p:extLst>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flipH="1">
            <a:off x="0" y="0"/>
            <a:ext cx="12192000" cy="6858000"/>
          </a:xfrm>
          <a:prstGeom prst="rect">
            <a:avLst/>
          </a:prstGeom>
        </p:spPr>
      </p:pic>
      <p:sp>
        <p:nvSpPr>
          <p:cNvPr id="2" name="Title 1">
            <a:extLst>
              <a:ext uri="{FF2B5EF4-FFF2-40B4-BE49-F238E27FC236}">
                <a16:creationId xmlns:a16="http://schemas.microsoft.com/office/drawing/2014/main" xmlns="" xmlns:p="http://schemas.openxmlformats.org/presentationml/2006/main" xmlns:r="http://schemas.openxmlformats.org/officeDocument/2006/relationships" xmlns:a="http://schemas.openxmlformats.org/drawingml/2006/main" id="{332E3E96-6C91-CB49-A37D-B95991E37170}"/>
              </a:ext>
            </a:extLst>
          </p:cNvPr>
          <p:cNvSpPr>
            <a:spLocks noGrp="1"/>
          </p:cNvSpPr>
          <p:nvPr>
            <p:ph type="title"/>
          </p:nvPr>
        </p:nvSpPr>
        <p:spPr>
          <a:xfrm>
            <a:off x="804672" y="802955"/>
            <a:ext cx="5145024" cy="1454051"/>
          </a:xfrm>
        </p:spPr>
        <p:txBody>
          <a:bodyPr>
            <a:normAutofit/>
          </a:bodyPr>
          <a:lstStyle/>
          <a:p>
            <a:r>
              <a:rPr lang="en-US" sz="4800" b="1" dirty="0">
                <a:solidFill>
                  <a:srgbClr val="000000"/>
                </a:solidFill>
              </a:rPr>
              <a:t>WHY?</a:t>
            </a:r>
          </a:p>
        </p:txBody>
      </p:sp>
      <p:sp>
        <p:nvSpPr>
          <p:cNvPr id="29" name="Freeform 60">
            <a:extLst>
              <a:ext uri="{FF2B5EF4-FFF2-40B4-BE49-F238E27FC236}">
                <a16:creationId xmlns:a16="http://schemas.microsoft.com/office/drawing/2014/main" xmlns="" xmlns:p="http://schemas.openxmlformats.org/presentationml/2006/main" xmlns:r="http://schemas.openxmlformats.org/officeDocument/2006/relationships" xmlns:a="http://schemas.openxmlformats.org/drawingml/2006/main" id="{DF4CE22F-8463-44F2-BE50-65D9B5035E87}"/>
              </a:ext>
              <a:ext uri="{C183D7F6-B498-43B3-948B-1728B52AA6E4}">
                <adec:decorative xmlns:adec="http://schemas.microsoft.com/office/drawing/2017/decorative" xmlns="" xmlns:p="http://schemas.openxmlformats.org/presentationml/2006/main" xmlns:r="http://schemas.openxmlformats.org/officeDocument/2006/relationships" xmlns:a="http://schemas.openxmlformats.org/drawingml/2006/main"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xmlns:p="http://schemas.openxmlformats.org/presentationml/2006/main" xmlns:r="http://schemas.openxmlformats.org/officeDocument/2006/relationships" xmlns:a="http://schemas.openxmlformats.org/drawingml/2006/main" val="1"/>
              </p:ext>
            </p:extLst>
          </p:nvPr>
        </p:nvSpPr>
        <p:spPr>
          <a:xfrm>
            <a:off x="6588720" y="0"/>
            <a:ext cx="3762182" cy="2258435"/>
          </a:xfrm>
          <a:custGeom>
            <a:avLst/>
            <a:gdLst>
              <a:gd name="connsiteX0" fmla="*/ 39946 w 3960192"/>
              <a:gd name="connsiteY0" fmla="*/ 0 h 2377300"/>
              <a:gd name="connsiteX1" fmla="*/ 3920247 w 3960192"/>
              <a:gd name="connsiteY1" fmla="*/ 0 h 2377300"/>
              <a:gd name="connsiteX2" fmla="*/ 3949969 w 3960192"/>
              <a:gd name="connsiteY2" fmla="*/ 194751 h 2377300"/>
              <a:gd name="connsiteX3" fmla="*/ 3960192 w 3960192"/>
              <a:gd name="connsiteY3" fmla="*/ 397204 h 2377300"/>
              <a:gd name="connsiteX4" fmla="*/ 1980096 w 3960192"/>
              <a:gd name="connsiteY4" fmla="*/ 2377300 h 2377300"/>
              <a:gd name="connsiteX5" fmla="*/ 0 w 3960192"/>
              <a:gd name="connsiteY5" fmla="*/ 397204 h 2377300"/>
              <a:gd name="connsiteX6" fmla="*/ 10224 w 3960192"/>
              <a:gd name="connsiteY6" fmla="*/ 194751 h 2377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0192" h="2377300">
                <a:moveTo>
                  <a:pt x="39946" y="0"/>
                </a:moveTo>
                <a:lnTo>
                  <a:pt x="3920247" y="0"/>
                </a:lnTo>
                <a:lnTo>
                  <a:pt x="3949969" y="194751"/>
                </a:lnTo>
                <a:cubicBezTo>
                  <a:pt x="3956729" y="261316"/>
                  <a:pt x="3960192" y="328856"/>
                  <a:pt x="3960192" y="397204"/>
                </a:cubicBezTo>
                <a:cubicBezTo>
                  <a:pt x="3960192" y="1490781"/>
                  <a:pt x="3073673" y="2377300"/>
                  <a:pt x="1980096" y="2377300"/>
                </a:cubicBezTo>
                <a:cubicBezTo>
                  <a:pt x="886519" y="2377300"/>
                  <a:pt x="0" y="1490781"/>
                  <a:pt x="0" y="397204"/>
                </a:cubicBezTo>
                <a:cubicBezTo>
                  <a:pt x="0" y="328856"/>
                  <a:pt x="3463" y="261316"/>
                  <a:pt x="10224" y="194751"/>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descr="C:\Users\knlbe\AppData\Local\Microsoft\Windows\INetCache\Content.MSO\EB0A4CF1.tmp">
            <a:extLst>
              <a:ext uri="{FF2B5EF4-FFF2-40B4-BE49-F238E27FC236}">
                <a16:creationId xmlns:a16="http://schemas.microsoft.com/office/drawing/2014/main" xmlns="" xmlns:p="http://schemas.openxmlformats.org/presentationml/2006/main" xmlns:r="http://schemas.openxmlformats.org/officeDocument/2006/relationships" xmlns:a="http://schemas.openxmlformats.org/drawingml/2006/main" id="{A60CD564-4550-734B-A648-F0DE8F6EF236}"/>
              </a:ext>
            </a:extLst>
          </p:cNvPr>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bwMode="auto">
          <a:xfrm>
            <a:off x="7273148" y="458526"/>
            <a:ext cx="2393326" cy="982690"/>
          </a:xfrm>
          <a:prstGeom prst="rect">
            <a:avLst/>
          </a:prstGeom>
          <a:noFill/>
        </p:spPr>
      </p:pic>
      <p:sp>
        <p:nvSpPr>
          <p:cNvPr id="3" name="Content Placeholder 2">
            <a:extLst>
              <a:ext uri="{FF2B5EF4-FFF2-40B4-BE49-F238E27FC236}">
                <a16:creationId xmlns:a16="http://schemas.microsoft.com/office/drawing/2014/main" xmlns="" xmlns:p="http://schemas.openxmlformats.org/presentationml/2006/main" xmlns:r="http://schemas.openxmlformats.org/officeDocument/2006/relationships" xmlns:a="http://schemas.openxmlformats.org/drawingml/2006/main" id="{225E4FCF-CE01-6A4E-A1A5-6E33F755339B}"/>
              </a:ext>
            </a:extLst>
          </p:cNvPr>
          <p:cNvSpPr>
            <a:spLocks noGrp="1"/>
          </p:cNvSpPr>
          <p:nvPr>
            <p:ph idx="1"/>
          </p:nvPr>
        </p:nvSpPr>
        <p:spPr>
          <a:xfrm>
            <a:off x="804672" y="2421682"/>
            <a:ext cx="5145024" cy="3639289"/>
          </a:xfrm>
        </p:spPr>
        <p:txBody>
          <a:bodyPr anchor="ctr">
            <a:normAutofit/>
          </a:bodyPr>
          <a:lstStyle/>
          <a:p>
            <a:pPr marL="0" indent="0" algn="ctr">
              <a:buNone/>
            </a:pPr>
            <a:r>
              <a:rPr lang="en-US" sz="4000" dirty="0">
                <a:solidFill>
                  <a:srgbClr val="000000"/>
                </a:solidFill>
              </a:rPr>
              <a:t>Brad’s Story</a:t>
            </a:r>
          </a:p>
          <a:p>
            <a:endParaRPr lang="en-US" sz="2000" dirty="0">
              <a:solidFill>
                <a:srgbClr val="000000"/>
              </a:solidFill>
            </a:endParaRPr>
          </a:p>
        </p:txBody>
      </p:sp>
      <p:sp>
        <p:nvSpPr>
          <p:cNvPr id="31" name="Freeform 67">
            <a:extLst>
              <a:ext uri="{FF2B5EF4-FFF2-40B4-BE49-F238E27FC236}">
                <a16:creationId xmlns:a16="http://schemas.microsoft.com/office/drawing/2014/main" xmlns="" xmlns:p="http://schemas.openxmlformats.org/presentationml/2006/main" xmlns:r="http://schemas.openxmlformats.org/officeDocument/2006/relationships" xmlns:a="http://schemas.openxmlformats.org/drawingml/2006/main" id="{3FA1383B-2709-4E36-8FF8-7A737213B4CB}"/>
              </a:ext>
              <a:ext uri="{C183D7F6-B498-43B3-948B-1728B52AA6E4}">
                <adec:decorative xmlns:adec="http://schemas.microsoft.com/office/drawing/2017/decorative" xmlns="" xmlns:p="http://schemas.openxmlformats.org/presentationml/2006/main" xmlns:r="http://schemas.openxmlformats.org/officeDocument/2006/relationships" xmlns:a="http://schemas.openxmlformats.org/drawingml/2006/main"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xmlns:p="http://schemas.openxmlformats.org/presentationml/2006/main" xmlns:r="http://schemas.openxmlformats.org/officeDocument/2006/relationships" xmlns:a="http://schemas.openxmlformats.org/drawingml/2006/main" val="1"/>
              </p:ext>
            </p:extLst>
          </p:nvPr>
        </p:nvSpPr>
        <p:spPr>
          <a:xfrm>
            <a:off x="7457503" y="3006774"/>
            <a:ext cx="4734497" cy="3851226"/>
          </a:xfrm>
          <a:custGeom>
            <a:avLst/>
            <a:gdLst>
              <a:gd name="connsiteX0" fmla="*/ 2718646 w 4647408"/>
              <a:gd name="connsiteY0" fmla="*/ 0 h 3780384"/>
              <a:gd name="connsiteX1" fmla="*/ 4641019 w 4647408"/>
              <a:gd name="connsiteY1" fmla="*/ 796273 h 3780384"/>
              <a:gd name="connsiteX2" fmla="*/ 4647408 w 4647408"/>
              <a:gd name="connsiteY2" fmla="*/ 803303 h 3780384"/>
              <a:gd name="connsiteX3" fmla="*/ 4647408 w 4647408"/>
              <a:gd name="connsiteY3" fmla="*/ 3780384 h 3780384"/>
              <a:gd name="connsiteX4" fmla="*/ 215340 w 4647408"/>
              <a:gd name="connsiteY4" fmla="*/ 3780384 h 3780384"/>
              <a:gd name="connsiteX5" fmla="*/ 213645 w 4647408"/>
              <a:gd name="connsiteY5" fmla="*/ 3776866 h 3780384"/>
              <a:gd name="connsiteX6" fmla="*/ 0 w 4647408"/>
              <a:gd name="connsiteY6" fmla="*/ 2718646 h 3780384"/>
              <a:gd name="connsiteX7" fmla="*/ 2718646 w 4647408"/>
              <a:gd name="connsiteY7" fmla="*/ 0 h 3780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47408" h="3780384">
                <a:moveTo>
                  <a:pt x="2718646" y="0"/>
                </a:moveTo>
                <a:cubicBezTo>
                  <a:pt x="3469379" y="0"/>
                  <a:pt x="4149041" y="304295"/>
                  <a:pt x="4641019" y="796273"/>
                </a:cubicBezTo>
                <a:lnTo>
                  <a:pt x="4647408" y="803303"/>
                </a:lnTo>
                <a:lnTo>
                  <a:pt x="4647408" y="3780384"/>
                </a:lnTo>
                <a:lnTo>
                  <a:pt x="215340" y="3780384"/>
                </a:lnTo>
                <a:lnTo>
                  <a:pt x="213645" y="3776866"/>
                </a:lnTo>
                <a:cubicBezTo>
                  <a:pt x="76074" y="3451612"/>
                  <a:pt x="0" y="3094013"/>
                  <a:pt x="0" y="2718646"/>
                </a:cubicBezTo>
                <a:cubicBezTo>
                  <a:pt x="0" y="1217179"/>
                  <a:pt x="1217179" y="0"/>
                  <a:pt x="271864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a:extLst>
              <a:ext uri="{FF2B5EF4-FFF2-40B4-BE49-F238E27FC236}">
                <a16:creationId xmlns:a16="http://schemas.microsoft.com/office/drawing/2014/main" xmlns="" xmlns:p="http://schemas.openxmlformats.org/presentationml/2006/main" xmlns:r="http://schemas.openxmlformats.org/officeDocument/2006/relationships" xmlns:a="http://schemas.openxmlformats.org/drawingml/2006/main" id="{6EF12494-4054-284A-B292-FE0B8F21DEBB}"/>
              </a:ext>
            </a:extLst>
          </p:cNvPr>
          <p:cNvPicPr>
            <a:picLocks noChangeAspect="1"/>
          </p:cNvPicPr>
          <p:nvPr/>
        </p:nvPicPr>
        <p:blipFill>
          <a:blip r:embed="rId5"/>
          <a:stretch>
            <a:fillRect/>
          </a:stretch>
        </p:blipFill>
        <p:spPr>
          <a:xfrm>
            <a:off x="9061176" y="3989614"/>
            <a:ext cx="2170650" cy="2548155"/>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093584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xmlns:p="http://schemas.openxmlformats.org/presentationml/2006/main" xmlns:r="http://schemas.openxmlformats.org/officeDocument/2006/relationships" xmlns:a="http://schemas.openxmlformats.org/drawingml/2006/main" id="{332E3E96-6C91-CB49-A37D-B95991E37170}"/>
              </a:ext>
            </a:extLst>
          </p:cNvPr>
          <p:cNvSpPr>
            <a:spLocks noGrp="1"/>
          </p:cNvSpPr>
          <p:nvPr>
            <p:ph type="title"/>
          </p:nvPr>
        </p:nvSpPr>
        <p:spPr>
          <a:xfrm>
            <a:off x="838200" y="365125"/>
            <a:ext cx="10515600" cy="1325563"/>
          </a:xfrm>
        </p:spPr>
        <p:txBody>
          <a:bodyPr>
            <a:normAutofit/>
          </a:bodyPr>
          <a:lstStyle/>
          <a:p>
            <a:r>
              <a:rPr lang="en-US" b="1" dirty="0"/>
              <a:t>Why Let Go?</a:t>
            </a:r>
          </a:p>
        </p:txBody>
      </p:sp>
      <p:sp>
        <p:nvSpPr>
          <p:cNvPr id="3" name="Content Placeholder 2">
            <a:extLst>
              <a:ext uri="{FF2B5EF4-FFF2-40B4-BE49-F238E27FC236}">
                <a16:creationId xmlns:a16="http://schemas.microsoft.com/office/drawing/2014/main" xmlns="" xmlns:p="http://schemas.openxmlformats.org/presentationml/2006/main" xmlns:r="http://schemas.openxmlformats.org/officeDocument/2006/relationships" xmlns:a="http://schemas.openxmlformats.org/drawingml/2006/main" id="{225E4FCF-CE01-6A4E-A1A5-6E33F755339B}"/>
              </a:ext>
            </a:extLst>
          </p:cNvPr>
          <p:cNvSpPr>
            <a:spLocks noGrp="1"/>
          </p:cNvSpPr>
          <p:nvPr>
            <p:ph idx="1"/>
          </p:nvPr>
        </p:nvSpPr>
        <p:spPr>
          <a:xfrm>
            <a:off x="838200" y="1825625"/>
            <a:ext cx="6489700" cy="3825875"/>
          </a:xfrm>
        </p:spPr>
        <p:txBody>
          <a:bodyPr>
            <a:normAutofit lnSpcReduction="10000"/>
          </a:bodyPr>
          <a:lstStyle/>
          <a:p>
            <a:r>
              <a:rPr lang="en-US" sz="2600" dirty="0"/>
              <a:t>Has your company hit the ceiling?</a:t>
            </a:r>
          </a:p>
          <a:p>
            <a:pPr marL="0" indent="0">
              <a:buNone/>
            </a:pPr>
            <a:endParaRPr lang="en-US" sz="2600" dirty="0"/>
          </a:p>
          <a:p>
            <a:r>
              <a:rPr lang="en-US" sz="2600" dirty="0"/>
              <a:t>Are you burned out, stressed, and on edge?</a:t>
            </a:r>
          </a:p>
          <a:p>
            <a:endParaRPr lang="en-US" sz="2600" dirty="0"/>
          </a:p>
          <a:p>
            <a:r>
              <a:rPr lang="en-US" sz="2600" dirty="0"/>
              <a:t>Are you working in your business and not on your business?</a:t>
            </a:r>
          </a:p>
          <a:p>
            <a:endParaRPr lang="en-US" sz="2600" dirty="0"/>
          </a:p>
          <a:p>
            <a:r>
              <a:rPr lang="en-US" sz="2600" dirty="0"/>
              <a:t>Are you holding your company back?</a:t>
            </a:r>
          </a:p>
        </p:txBody>
      </p:sp>
      <p:pic>
        <p:nvPicPr>
          <p:cNvPr id="5" name="Picture 4">
            <a:extLst>
              <a:ext uri="{FF2B5EF4-FFF2-40B4-BE49-F238E27FC236}">
                <a16:creationId xmlns:a16="http://schemas.microsoft.com/office/drawing/2014/main" xmlns="" xmlns:p="http://schemas.openxmlformats.org/presentationml/2006/main" xmlns:r="http://schemas.openxmlformats.org/officeDocument/2006/relationships" xmlns:a="http://schemas.openxmlformats.org/drawingml/2006/main" id="{24C27DD5-EAE7-874E-B763-A5157771B06F}"/>
              </a:ext>
            </a:extLst>
          </p:cNvPr>
          <p:cNvPicPr>
            <a:picLocks noChangeAspect="1"/>
          </p:cNvPicPr>
          <p:nvPr/>
        </p:nvPicPr>
        <p:blipFill rotWithShape="1">
          <a:blip r:embed="rId3"/>
          <a:srcRect r="1" b="5452"/>
          <a:stretch/>
        </p:blipFill>
        <p:spPr>
          <a:xfrm>
            <a:off x="8178799" y="365125"/>
            <a:ext cx="3397875" cy="2329162"/>
          </a:xfrm>
          <a:prstGeom prst="rect">
            <a:avLst/>
          </a:prstGeom>
        </p:spPr>
      </p:pic>
      <p:sp>
        <p:nvSpPr>
          <p:cNvPr id="25" name="TextBox 24">
            <a:extLst>
              <a:ext uri="{FF2B5EF4-FFF2-40B4-BE49-F238E27FC236}">
                <a16:creationId xmlns:a16="http://schemas.microsoft.com/office/drawing/2014/main" xmlns="" xmlns:p="http://schemas.openxmlformats.org/presentationml/2006/main" xmlns:r="http://schemas.openxmlformats.org/officeDocument/2006/relationships" xmlns:a="http://schemas.openxmlformats.org/drawingml/2006/main" id="{CFBDC42B-D521-A847-A585-2CFB829D0670}"/>
              </a:ext>
            </a:extLst>
          </p:cNvPr>
          <p:cNvSpPr txBox="1"/>
          <p:nvPr/>
        </p:nvSpPr>
        <p:spPr>
          <a:xfrm>
            <a:off x="838200" y="6142177"/>
            <a:ext cx="10901965" cy="707886"/>
          </a:xfrm>
          <a:prstGeom prst="rect">
            <a:avLst/>
          </a:prstGeom>
          <a:noFill/>
          <a:ln>
            <a:noFill/>
          </a:ln>
        </p:spPr>
        <p:txBody>
          <a:bodyPr wrap="square" rtlCol="0">
            <a:spAutoFit/>
          </a:bodyPr>
          <a:lstStyle/>
          <a:p>
            <a:r>
              <a:rPr lang="en-US" sz="2000" b="1" dirty="0"/>
              <a:t>“If you want to work 160 hours a week, don’t delegate. But you are going to crash and burn.”</a:t>
            </a:r>
            <a:endParaRPr lang="en-US" sz="2000" dirty="0"/>
          </a:p>
          <a:p>
            <a:pPr marL="8629650">
              <a:buNone/>
            </a:pPr>
            <a:r>
              <a:rPr lang="en-US" dirty="0"/>
              <a:t> </a:t>
            </a:r>
            <a:r>
              <a:rPr lang="en-US" sz="2000" dirty="0"/>
              <a:t>--</a:t>
            </a:r>
            <a:r>
              <a:rPr lang="en-US" sz="2000" i="1" dirty="0"/>
              <a:t>John </a:t>
            </a:r>
            <a:r>
              <a:rPr lang="en-US" sz="2000" i="1" dirty="0" err="1"/>
              <a:t>Boldoni</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945661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xmlns:p="http://schemas.openxmlformats.org/presentationml/2006/main" xmlns:r="http://schemas.openxmlformats.org/officeDocument/2006/relationships" xmlns:a="http://schemas.openxmlformats.org/drawingml/2006/main" id="{332E3E96-6C91-CB49-A37D-B95991E37170}"/>
              </a:ext>
            </a:extLst>
          </p:cNvPr>
          <p:cNvSpPr>
            <a:spLocks noGrp="1"/>
          </p:cNvSpPr>
          <p:nvPr>
            <p:ph type="title"/>
          </p:nvPr>
        </p:nvSpPr>
        <p:spPr>
          <a:xfrm>
            <a:off x="736600" y="627564"/>
            <a:ext cx="7874000" cy="1325563"/>
          </a:xfrm>
        </p:spPr>
        <p:txBody>
          <a:bodyPr>
            <a:normAutofit/>
          </a:bodyPr>
          <a:lstStyle/>
          <a:p>
            <a:r>
              <a:rPr lang="en-US" b="1" dirty="0"/>
              <a:t>Why Let Go? Exercise</a:t>
            </a:r>
          </a:p>
        </p:txBody>
      </p:sp>
      <p:sp>
        <p:nvSpPr>
          <p:cNvPr id="3" name="Content Placeholder 2">
            <a:extLst>
              <a:ext uri="{FF2B5EF4-FFF2-40B4-BE49-F238E27FC236}">
                <a16:creationId xmlns:a16="http://schemas.microsoft.com/office/drawing/2014/main" xmlns="" xmlns:p="http://schemas.openxmlformats.org/presentationml/2006/main" xmlns:r="http://schemas.openxmlformats.org/officeDocument/2006/relationships" xmlns:a="http://schemas.openxmlformats.org/drawingml/2006/main" id="{225E4FCF-CE01-6A4E-A1A5-6E33F755339B}"/>
              </a:ext>
            </a:extLst>
          </p:cNvPr>
          <p:cNvSpPr>
            <a:spLocks noGrp="1"/>
          </p:cNvSpPr>
          <p:nvPr>
            <p:ph idx="1"/>
          </p:nvPr>
        </p:nvSpPr>
        <p:spPr>
          <a:xfrm>
            <a:off x="1136429" y="2278173"/>
            <a:ext cx="8286971" cy="4173427"/>
          </a:xfrm>
        </p:spPr>
        <p:txBody>
          <a:bodyPr anchor="ctr">
            <a:normAutofit fontScale="85000" lnSpcReduction="20000"/>
          </a:bodyPr>
          <a:lstStyle/>
          <a:p>
            <a:r>
              <a:rPr lang="en-US" sz="3300" dirty="0"/>
              <a:t>Step 1: Define your 100%</a:t>
            </a:r>
          </a:p>
          <a:p>
            <a:endParaRPr lang="en-US" sz="3300" dirty="0"/>
          </a:p>
          <a:p>
            <a:r>
              <a:rPr lang="en-US" sz="3300" dirty="0"/>
              <a:t>Step 2: Determine if you are over capacity</a:t>
            </a:r>
          </a:p>
          <a:p>
            <a:endParaRPr lang="en-US" sz="3300" dirty="0"/>
          </a:p>
          <a:p>
            <a:r>
              <a:rPr lang="en-US" sz="3300" dirty="0"/>
              <a:t>Step 3: Decide if you want to do something about it</a:t>
            </a:r>
          </a:p>
          <a:p>
            <a:endParaRPr lang="en-US" sz="3300" dirty="0"/>
          </a:p>
          <a:p>
            <a:endParaRPr lang="en-US" sz="3300" dirty="0"/>
          </a:p>
          <a:p>
            <a:pPr marL="0" indent="0">
              <a:buNone/>
            </a:pPr>
            <a:r>
              <a:rPr lang="en-US" sz="3300" b="1" dirty="0"/>
              <a:t>Remember: The most valuable businesses can thrive without their owners!</a:t>
            </a:r>
          </a:p>
          <a:p>
            <a:pPr marL="0" indent="0">
              <a:buNone/>
            </a:pPr>
            <a:endParaRPr lang="en-US" sz="2400" dirty="0"/>
          </a:p>
        </p:txBody>
      </p:sp>
      <p:sp>
        <p:nvSpPr>
          <p:cNvPr id="33" name="Rectangle 32">
            <a:extLst>
              <a:ext uri="{FF2B5EF4-FFF2-40B4-BE49-F238E27FC236}">
                <a16:creationId xmlns:a16="http://schemas.microsoft.com/office/drawing/2014/main" xmlns="" xmlns:p="http://schemas.openxmlformats.org/presentationml/2006/main" xmlns:r="http://schemas.openxmlformats.org/officeDocument/2006/relationships" xmlns:a="http://schemas.openxmlformats.org/drawingml/2006/main" id="{59A309A7-1751-4ABE-A3C1-EEC40366AD89}"/>
              </a:ext>
              <a:ext uri="{C183D7F6-B498-43B3-948B-1728B52AA6E4}">
                <adec:decorative xmlns:adec="http://schemas.microsoft.com/office/drawing/2017/decorative" xmlns="" xmlns:p="http://schemas.openxmlformats.org/presentationml/2006/main" xmlns:r="http://schemas.openxmlformats.org/officeDocument/2006/relationships" xmlns:a="http://schemas.openxmlformats.org/drawingml/2006/main"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xmlns:p="http://schemas.openxmlformats.org/presentationml/2006/main" xmlns:r="http://schemas.openxmlformats.org/officeDocument/2006/relationships" xmlns:a="http://schemas.openxmlformats.org/drawingml/2006/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xmlns="" xmlns:p="http://schemas.openxmlformats.org/presentationml/2006/main" xmlns:r="http://schemas.openxmlformats.org/officeDocument/2006/relationships" xmlns:a="http://schemas.openxmlformats.org/drawingml/2006/main" id="{967D8EB6-EAE1-4F9C-B398-83321E287204}"/>
              </a:ext>
              <a:ext uri="{C183D7F6-B498-43B3-948B-1728B52AA6E4}">
                <adec:decorative xmlns:adec="http://schemas.microsoft.com/office/drawing/2017/decorative" xmlns="" xmlns:p="http://schemas.openxmlformats.org/presentationml/2006/main" xmlns:r="http://schemas.openxmlformats.org/officeDocument/2006/relationships" xmlns:a="http://schemas.openxmlformats.org/drawingml/2006/main"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xmlns:p="http://schemas.openxmlformats.org/presentationml/2006/main" xmlns:r="http://schemas.openxmlformats.org/officeDocument/2006/relationships" xmlns:a="http://schemas.openxmlformats.org/drawingml/2006/main" val="1"/>
              </p:ext>
            </p:extLst>
          </p:nvPr>
        </p:nvSpPr>
        <p:spPr>
          <a:xfrm>
            <a:off x="8915400" y="2358913"/>
            <a:ext cx="2140172" cy="2140172"/>
          </a:xfrm>
          <a:prstGeom prst="ellipse">
            <a:avLst/>
          </a:prstGeom>
          <a:solidFill>
            <a:srgbClr val="FFFFFF"/>
          </a:solidFill>
          <a:ln w="22225">
            <a:solidFill>
              <a:srgbClr val="42C2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a:extLst>
              <a:ext uri="{FF2B5EF4-FFF2-40B4-BE49-F238E27FC236}">
                <a16:creationId xmlns:a16="http://schemas.microsoft.com/office/drawing/2014/main" xmlns="" xmlns:p="http://schemas.openxmlformats.org/presentationml/2006/main" xmlns:r="http://schemas.openxmlformats.org/officeDocument/2006/relationships" xmlns:a="http://schemas.openxmlformats.org/drawingml/2006/main" id="{D322EACA-6B68-D245-872E-CD0AA72D61CD}"/>
              </a:ext>
            </a:extLst>
          </p:cNvPr>
          <p:cNvPicPr>
            <a:picLocks noChangeAspect="1"/>
          </p:cNvPicPr>
          <p:nvPr/>
        </p:nvPicPr>
        <p:blipFill>
          <a:blip r:embed="rId3"/>
          <a:stretch>
            <a:fillRect/>
          </a:stretch>
        </p:blipFill>
        <p:spPr>
          <a:xfrm>
            <a:off x="9084921" y="2994051"/>
            <a:ext cx="1801130" cy="869895"/>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42315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xmlns="" xmlns:p="http://schemas.openxmlformats.org/presentationml/2006/main" xmlns:r="http://schemas.openxmlformats.org/officeDocument/2006/relationships" xmlns:a="http://schemas.openxmlformats.org/drawingml/2006/main" id="{AFA67CD3-AB4E-4A7A-BEB8-53C445D8C44E}"/>
              </a:ext>
              <a:ext uri="{C183D7F6-B498-43B3-948B-1728B52AA6E4}">
                <adec:decorative xmlns:adec="http://schemas.microsoft.com/office/drawing/2017/decorative" xmlns="" xmlns:p="http://schemas.openxmlformats.org/presentationml/2006/main" xmlns:r="http://schemas.openxmlformats.org/officeDocument/2006/relationships" xmlns:a="http://schemas.openxmlformats.org/drawingml/2006/main"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xmlns:p="http://schemas.openxmlformats.org/presentationml/2006/main" xmlns:r="http://schemas.openxmlformats.org/officeDocument/2006/relationships" xmlns:a="http://schemas.openxmlformats.org/drawingml/2006/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a:extLst>
              <a:ext uri="{FF2B5EF4-FFF2-40B4-BE49-F238E27FC236}">
                <a16:creationId xmlns:a16="http://schemas.microsoft.com/office/drawing/2014/main" xmlns="" xmlns:p="http://schemas.openxmlformats.org/presentationml/2006/main" xmlns:r="http://schemas.openxmlformats.org/officeDocument/2006/relationships" xmlns:a="http://schemas.openxmlformats.org/drawingml/2006/main" id="{07CF545F-9C2E-4446-97CD-AD92990C2B68}"/>
              </a:ext>
              <a:ext uri="{C183D7F6-B498-43B3-948B-1728B52AA6E4}">
                <adec:decorative xmlns:adec="http://schemas.microsoft.com/office/drawing/2017/decorative" xmlns="" xmlns:p="http://schemas.openxmlformats.org/presentationml/2006/main" xmlns:r="http://schemas.openxmlformats.org/officeDocument/2006/relationships" xmlns:a="http://schemas.openxmlformats.org/drawingml/2006/main"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xmlns:p="http://schemas.openxmlformats.org/presentationml/2006/main" xmlns:r="http://schemas.openxmlformats.org/officeDocument/2006/relationships" xmlns:a="http://schemas.openxmlformats.org/drawingml/2006/main" val="1"/>
              </p:ext>
            </p:extLst>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xmlns:p="http://schemas.openxmlformats.org/presentationml/2006/main" xmlns:r="http://schemas.openxmlformats.org/officeDocument/2006/relationships" xmlns:a="http://schemas.openxmlformats.org/drawingml/2006/main" id="{4EA93DD7-B92E-3349-9807-AA1B9DDD9769}"/>
              </a:ext>
            </a:extLst>
          </p:cNvPr>
          <p:cNvSpPr>
            <a:spLocks noGrp="1"/>
          </p:cNvSpPr>
          <p:nvPr>
            <p:ph type="title"/>
          </p:nvPr>
        </p:nvSpPr>
        <p:spPr>
          <a:xfrm>
            <a:off x="5614877" y="802955"/>
            <a:ext cx="5928974" cy="1648145"/>
          </a:xfrm>
        </p:spPr>
        <p:txBody>
          <a:bodyPr vert="horz" lIns="91440" tIns="45720" rIns="91440" bIns="45720" rtlCol="0" anchor="ctr">
            <a:normAutofit/>
          </a:bodyPr>
          <a:lstStyle/>
          <a:p>
            <a:r>
              <a:rPr lang="en-US" sz="4800" b="1" kern="1200" dirty="0">
                <a:solidFill>
                  <a:srgbClr val="000000"/>
                </a:solidFill>
                <a:latin typeface="+mj-lt"/>
                <a:ea typeface="+mj-ea"/>
                <a:cs typeface="+mj-cs"/>
              </a:rPr>
              <a:t>WHAT?</a:t>
            </a:r>
          </a:p>
        </p:txBody>
      </p:sp>
      <p:sp>
        <p:nvSpPr>
          <p:cNvPr id="24" name="Freeform 62">
            <a:extLst>
              <a:ext uri="{FF2B5EF4-FFF2-40B4-BE49-F238E27FC236}">
                <a16:creationId xmlns:a16="http://schemas.microsoft.com/office/drawing/2014/main" xmlns="" xmlns:p="http://schemas.openxmlformats.org/presentationml/2006/main" xmlns:r="http://schemas.openxmlformats.org/officeDocument/2006/relationships" xmlns:a="http://schemas.openxmlformats.org/drawingml/2006/main" id="{339C8D78-A644-462F-B674-F440635E5353}"/>
              </a:ext>
              <a:ext uri="{C183D7F6-B498-43B3-948B-1728B52AA6E4}">
                <adec:decorative xmlns:adec="http://schemas.microsoft.com/office/drawing/2017/decorative" xmlns="" xmlns:p="http://schemas.openxmlformats.org/presentationml/2006/main" xmlns:r="http://schemas.openxmlformats.org/officeDocument/2006/relationships" xmlns:a="http://schemas.openxmlformats.org/drawingml/2006/main"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xmlns:p="http://schemas.openxmlformats.org/presentationml/2006/main" xmlns:r="http://schemas.openxmlformats.org/officeDocument/2006/relationships" xmlns:a="http://schemas.openxmlformats.org/drawingml/2006/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Content Placeholder 4">
            <a:extLst>
              <a:ext uri="{FF2B5EF4-FFF2-40B4-BE49-F238E27FC236}">
                <a16:creationId xmlns:a16="http://schemas.microsoft.com/office/drawing/2014/main" xmlns="" xmlns:p="http://schemas.openxmlformats.org/presentationml/2006/main" xmlns:r="http://schemas.openxmlformats.org/officeDocument/2006/relationships" xmlns:a="http://schemas.openxmlformats.org/drawingml/2006/main" id="{9739DC87-53CA-8741-840E-216CED7CAAA9}"/>
              </a:ext>
            </a:extLst>
          </p:cNvPr>
          <p:cNvPicPr>
            <a:picLocks noGrp="1" noChangeAspect="1"/>
          </p:cNvPicPr>
          <p:nvPr>
            <p:ph idx="1"/>
          </p:nvPr>
        </p:nvPicPr>
        <p:blipFill rotWithShape="1">
          <a:blip r:embed="rId4">
            <a:extLst/>
          </a:blip>
          <a:srcRect r="4460" b="2"/>
          <a:stretch/>
        </p:blipFill>
        <p:spPr>
          <a:xfrm>
            <a:off x="530946" y="1629089"/>
            <a:ext cx="3458636" cy="3620021"/>
          </a:xfrm>
          <a:prstGeom prst="rect">
            <a:avLst/>
          </a:prstGeom>
        </p:spPr>
      </p:pic>
      <p:sp>
        <p:nvSpPr>
          <p:cNvPr id="6" name="TextBox 5">
            <a:extLst>
              <a:ext uri="{FF2B5EF4-FFF2-40B4-BE49-F238E27FC236}">
                <a16:creationId xmlns:a16="http://schemas.microsoft.com/office/drawing/2014/main" xmlns="" xmlns:p="http://schemas.openxmlformats.org/presentationml/2006/main" xmlns:r="http://schemas.openxmlformats.org/officeDocument/2006/relationships" xmlns:a="http://schemas.openxmlformats.org/drawingml/2006/main" id="{A7317A8B-7369-B641-BA14-4C86E66883EE}"/>
              </a:ext>
            </a:extLst>
          </p:cNvPr>
          <p:cNvSpPr txBox="1"/>
          <p:nvPr/>
        </p:nvSpPr>
        <p:spPr>
          <a:xfrm>
            <a:off x="5614876" y="2451100"/>
            <a:ext cx="6310424" cy="4038600"/>
          </a:xfrm>
          <a:prstGeom prst="rect">
            <a:avLst/>
          </a:prstGeom>
        </p:spPr>
        <p:txBody>
          <a:bodyPr vert="horz" lIns="91440" tIns="45720" rIns="91440" bIns="45720" rtlCol="0" anchor="ctr">
            <a:normAutofit/>
          </a:bodyPr>
          <a:lstStyle/>
          <a:p>
            <a:pPr marL="285750" indent="-228600">
              <a:lnSpc>
                <a:spcPct val="90000"/>
              </a:lnSpc>
              <a:spcAft>
                <a:spcPts val="600"/>
              </a:spcAft>
              <a:buFont typeface="Arial" panose="020B0604020202020204" pitchFamily="34" charset="0"/>
              <a:buChar char="•"/>
            </a:pPr>
            <a:r>
              <a:rPr lang="en-US" sz="2800" dirty="0">
                <a:solidFill>
                  <a:srgbClr val="000000"/>
                </a:solidFill>
              </a:rPr>
              <a:t>Look at everything you have and ask yourself – “Does it serve my needs today and </a:t>
            </a:r>
            <a:r>
              <a:rPr lang="en-US" sz="2800" dirty="0" smtClean="0">
                <a:solidFill>
                  <a:srgbClr val="000000"/>
                </a:solidFill>
              </a:rPr>
              <a:t>in the </a:t>
            </a:r>
            <a:r>
              <a:rPr lang="en-US" sz="2800" dirty="0">
                <a:solidFill>
                  <a:srgbClr val="000000"/>
                </a:solidFill>
              </a:rPr>
              <a:t>future?”</a:t>
            </a:r>
          </a:p>
          <a:p>
            <a:pPr marL="285750" indent="-228600">
              <a:lnSpc>
                <a:spcPct val="90000"/>
              </a:lnSpc>
              <a:spcAft>
                <a:spcPts val="600"/>
              </a:spcAft>
              <a:buFont typeface="Arial" panose="020B0604020202020204" pitchFamily="34" charset="0"/>
              <a:buChar char="•"/>
            </a:pPr>
            <a:endParaRPr lang="en-US" sz="2800" dirty="0">
              <a:solidFill>
                <a:srgbClr val="000000"/>
              </a:solidFill>
            </a:endParaRPr>
          </a:p>
          <a:p>
            <a:pPr marL="285750" indent="-228600">
              <a:lnSpc>
                <a:spcPct val="90000"/>
              </a:lnSpc>
              <a:spcAft>
                <a:spcPts val="600"/>
              </a:spcAft>
              <a:buFont typeface="Arial" panose="020B0604020202020204" pitchFamily="34" charset="0"/>
              <a:buChar char="•"/>
            </a:pPr>
            <a:r>
              <a:rPr lang="en-US" sz="2800" dirty="0">
                <a:solidFill>
                  <a:srgbClr val="000000"/>
                </a:solidFill>
              </a:rPr>
              <a:t>If it doesn’t, let it go and “Thank it for its service!”</a:t>
            </a:r>
          </a:p>
          <a:p>
            <a:pPr marL="285750" indent="-228600">
              <a:lnSpc>
                <a:spcPct val="90000"/>
              </a:lnSpc>
              <a:spcAft>
                <a:spcPts val="600"/>
              </a:spcAft>
              <a:buFont typeface="Arial" panose="020B0604020202020204" pitchFamily="34" charset="0"/>
              <a:buChar char="•"/>
            </a:pPr>
            <a:endParaRPr lang="en-US" sz="2800" dirty="0">
              <a:solidFill>
                <a:srgbClr val="000000"/>
              </a:solidFill>
            </a:endParaRPr>
          </a:p>
          <a:p>
            <a:pPr marL="285750" indent="-228600">
              <a:lnSpc>
                <a:spcPct val="90000"/>
              </a:lnSpc>
              <a:spcAft>
                <a:spcPts val="600"/>
              </a:spcAft>
              <a:buFont typeface="Arial" panose="020B0604020202020204" pitchFamily="34" charset="0"/>
              <a:buChar char="•"/>
            </a:pPr>
            <a:r>
              <a:rPr lang="en-US" sz="2800" dirty="0">
                <a:solidFill>
                  <a:srgbClr val="000000"/>
                </a:solidFill>
              </a:rPr>
              <a:t>It’s so freeing!</a:t>
            </a:r>
            <a:endParaRPr lang="en-US" sz="2400" dirty="0">
              <a:solidFill>
                <a:srgbClr val="000000"/>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45008215"/>
      </p:ext>
    </p:extLst>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xmlns:p="http://schemas.openxmlformats.org/presentationml/2006/main" xmlns:r="http://schemas.openxmlformats.org/officeDocument/2006/relationships" xmlns:a="http://schemas.openxmlformats.org/drawingml/2006/main" id="{4EA93DD7-B92E-3349-9807-AA1B9DDD9769}"/>
              </a:ext>
            </a:extLst>
          </p:cNvPr>
          <p:cNvSpPr>
            <a:spLocks noGrp="1"/>
          </p:cNvSpPr>
          <p:nvPr>
            <p:ph type="title"/>
          </p:nvPr>
        </p:nvSpPr>
        <p:spPr>
          <a:xfrm>
            <a:off x="838200" y="365125"/>
            <a:ext cx="10515600" cy="1325563"/>
          </a:xfrm>
        </p:spPr>
        <p:txBody>
          <a:bodyPr/>
          <a:lstStyle/>
          <a:p>
            <a:r>
              <a:rPr lang="en-US" b="1" dirty="0"/>
              <a:t>What do you let go of?</a:t>
            </a:r>
          </a:p>
        </p:txBody>
      </p:sp>
      <p:sp>
        <p:nvSpPr>
          <p:cNvPr id="3" name="Content Placeholder 2">
            <a:extLst>
              <a:ext uri="{FF2B5EF4-FFF2-40B4-BE49-F238E27FC236}">
                <a16:creationId xmlns:a16="http://schemas.microsoft.com/office/drawing/2014/main" xmlns="" xmlns:p="http://schemas.openxmlformats.org/presentationml/2006/main" xmlns:r="http://schemas.openxmlformats.org/officeDocument/2006/relationships" xmlns:a="http://schemas.openxmlformats.org/drawingml/2006/main" id="{CB91F388-BAF5-9B42-AA2F-1001E8471F90}"/>
              </a:ext>
            </a:extLst>
          </p:cNvPr>
          <p:cNvSpPr>
            <a:spLocks noGrp="1"/>
          </p:cNvSpPr>
          <p:nvPr>
            <p:ph idx="1"/>
          </p:nvPr>
        </p:nvSpPr>
        <p:spPr>
          <a:xfrm>
            <a:off x="838200" y="1825625"/>
            <a:ext cx="9664700" cy="3691772"/>
          </a:xfrm>
        </p:spPr>
        <p:txBody>
          <a:bodyPr>
            <a:normAutofit lnSpcReduction="10000"/>
          </a:bodyPr>
          <a:lstStyle/>
          <a:p>
            <a:r>
              <a:rPr lang="en-US" dirty="0"/>
              <a:t>Are the activities you spend your time on Strategically Important for you to do?</a:t>
            </a:r>
          </a:p>
          <a:p>
            <a:endParaRPr lang="en-US" dirty="0"/>
          </a:p>
          <a:p>
            <a:r>
              <a:rPr lang="en-US" dirty="0"/>
              <a:t>Are the activities you spend your time on the things you are Uniquely Qualified to do?</a:t>
            </a:r>
          </a:p>
          <a:p>
            <a:endParaRPr lang="en-US" dirty="0"/>
          </a:p>
          <a:p>
            <a:r>
              <a:rPr lang="en-US" dirty="0"/>
              <a:t>What do you need to delegate so you are working on more strategic things for the growth and health of your business?</a:t>
            </a:r>
          </a:p>
        </p:txBody>
      </p:sp>
      <p:sp>
        <p:nvSpPr>
          <p:cNvPr id="4" name="TextBox 3">
            <a:extLst>
              <a:ext uri="{FF2B5EF4-FFF2-40B4-BE49-F238E27FC236}">
                <a16:creationId xmlns:a16="http://schemas.microsoft.com/office/drawing/2014/main" xmlns="" xmlns:p="http://schemas.openxmlformats.org/presentationml/2006/main" xmlns:r="http://schemas.openxmlformats.org/officeDocument/2006/relationships" xmlns:a="http://schemas.openxmlformats.org/drawingml/2006/main" id="{97257259-8B4E-BE42-AB65-ED30B498164C}"/>
              </a:ext>
            </a:extLst>
          </p:cNvPr>
          <p:cNvSpPr txBox="1"/>
          <p:nvPr/>
        </p:nvSpPr>
        <p:spPr>
          <a:xfrm>
            <a:off x="838201" y="5853797"/>
            <a:ext cx="10515599" cy="1015663"/>
          </a:xfrm>
          <a:prstGeom prst="rect">
            <a:avLst/>
          </a:prstGeom>
          <a:noFill/>
          <a:ln>
            <a:noFill/>
          </a:ln>
        </p:spPr>
        <p:txBody>
          <a:bodyPr wrap="square" rtlCol="0">
            <a:spAutoFit/>
          </a:bodyPr>
          <a:lstStyle/>
          <a:p>
            <a:r>
              <a:rPr lang="en-US" sz="2000" b="1" i="1"/>
              <a:t>“…when we really delve into the reasons for why we can’t let something go, there are only two: an attachment to the past or a fear for the future…</a:t>
            </a:r>
          </a:p>
          <a:p>
            <a:pPr marL="8689975">
              <a:buNone/>
            </a:pPr>
            <a:r>
              <a:rPr lang="en-US" sz="2000"/>
              <a:t>-- Marie Kondo</a:t>
            </a:r>
            <a:endParaRPr lang="en-US" sz="2000" dirty="0"/>
          </a:p>
        </p:txBody>
      </p:sp>
      <p:pic>
        <p:nvPicPr>
          <p:cNvPr id="6" name="Picture 5">
            <a:extLst>
              <a:ext uri="{FF2B5EF4-FFF2-40B4-BE49-F238E27FC236}">
                <a16:creationId xmlns:a16="http://schemas.microsoft.com/office/drawing/2014/main" xmlns="" xmlns:p="http://schemas.openxmlformats.org/presentationml/2006/main" xmlns:r="http://schemas.openxmlformats.org/officeDocument/2006/relationships" xmlns:a="http://schemas.openxmlformats.org/drawingml/2006/main" id="{7C5884E1-5D9B-6541-9473-5058BCC42626}"/>
              </a:ext>
            </a:extLst>
          </p:cNvPr>
          <p:cNvPicPr>
            <a:picLocks noChangeAspect="1"/>
          </p:cNvPicPr>
          <p:nvPr/>
        </p:nvPicPr>
        <p:blipFill>
          <a:blip r:embed="rId3"/>
          <a:stretch>
            <a:fillRect/>
          </a:stretch>
        </p:blipFill>
        <p:spPr>
          <a:xfrm>
            <a:off x="9220200" y="365125"/>
            <a:ext cx="2647950" cy="2082775"/>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72346012"/>
      </p:ext>
    </p:extLst>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xmlns:p="http://schemas.openxmlformats.org/presentationml/2006/main" xmlns:r="http://schemas.openxmlformats.org/officeDocument/2006/relationships" xmlns:a="http://schemas.openxmlformats.org/drawingml/2006/main" id="{4EA93DD7-B92E-3349-9807-AA1B9DDD9769}"/>
              </a:ext>
            </a:extLst>
          </p:cNvPr>
          <p:cNvSpPr>
            <a:spLocks noGrp="1"/>
          </p:cNvSpPr>
          <p:nvPr>
            <p:ph type="title"/>
          </p:nvPr>
        </p:nvSpPr>
        <p:spPr/>
        <p:txBody>
          <a:bodyPr/>
          <a:lstStyle/>
          <a:p>
            <a:r>
              <a:rPr lang="en-US" b="1" dirty="0"/>
              <a:t>What do you let go of? Exercise</a:t>
            </a:r>
          </a:p>
        </p:txBody>
      </p:sp>
      <p:grpSp>
        <p:nvGrpSpPr>
          <p:cNvPr id="16" name="Group 15">
            <a:extLst>
              <a:ext uri="{FF2B5EF4-FFF2-40B4-BE49-F238E27FC236}">
                <a16:creationId xmlns:a16="http://schemas.microsoft.com/office/drawing/2014/main" xmlns="" xmlns:p="http://schemas.openxmlformats.org/presentationml/2006/main" xmlns:r="http://schemas.openxmlformats.org/officeDocument/2006/relationships" xmlns:a="http://schemas.openxmlformats.org/drawingml/2006/main" id="{57F67E86-6C0D-DD49-8D82-EAD5CE0DD115}"/>
              </a:ext>
            </a:extLst>
          </p:cNvPr>
          <p:cNvGrpSpPr/>
          <p:nvPr/>
        </p:nvGrpSpPr>
        <p:grpSpPr>
          <a:xfrm>
            <a:off x="6754682" y="1779725"/>
            <a:ext cx="4481590" cy="4388598"/>
            <a:chOff x="5530315" y="1376771"/>
            <a:chExt cx="5315916" cy="5284914"/>
          </a:xfrm>
        </p:grpSpPr>
        <p:sp>
          <p:nvSpPr>
            <p:cNvPr id="12" name="Rectangle 11">
              <a:extLst>
                <a:ext uri="{FF2B5EF4-FFF2-40B4-BE49-F238E27FC236}">
                  <a16:creationId xmlns:a16="http://schemas.microsoft.com/office/drawing/2014/main" xmlns="" xmlns:p="http://schemas.openxmlformats.org/presentationml/2006/main" xmlns:r="http://schemas.openxmlformats.org/officeDocument/2006/relationships" xmlns:a="http://schemas.openxmlformats.org/drawingml/2006/main" id="{5F295A0E-C2A0-1A48-8EDB-3D9DF87F8005}"/>
                </a:ext>
              </a:extLst>
            </p:cNvPr>
            <p:cNvSpPr/>
            <p:nvPr/>
          </p:nvSpPr>
          <p:spPr>
            <a:xfrm>
              <a:off x="5532896" y="1379351"/>
              <a:ext cx="2650211" cy="2634711"/>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Hire or Grow</a:t>
              </a:r>
            </a:p>
          </p:txBody>
        </p:sp>
        <p:sp>
          <p:nvSpPr>
            <p:cNvPr id="13" name="Rectangle 12">
              <a:extLst>
                <a:ext uri="{FF2B5EF4-FFF2-40B4-BE49-F238E27FC236}">
                  <a16:creationId xmlns:a16="http://schemas.microsoft.com/office/drawing/2014/main" xmlns="" xmlns:p="http://schemas.openxmlformats.org/presentationml/2006/main" xmlns:r="http://schemas.openxmlformats.org/officeDocument/2006/relationships" xmlns:a="http://schemas.openxmlformats.org/drawingml/2006/main" id="{A3D3422B-5E37-EA4C-AC5D-3765D8348541}"/>
                </a:ext>
              </a:extLst>
            </p:cNvPr>
            <p:cNvSpPr/>
            <p:nvPr/>
          </p:nvSpPr>
          <p:spPr>
            <a:xfrm>
              <a:off x="8196020" y="1376771"/>
              <a:ext cx="2650211" cy="2634711"/>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Focus</a:t>
              </a:r>
            </a:p>
          </p:txBody>
        </p:sp>
        <p:sp>
          <p:nvSpPr>
            <p:cNvPr id="14" name="Rectangle 13">
              <a:extLst>
                <a:ext uri="{FF2B5EF4-FFF2-40B4-BE49-F238E27FC236}">
                  <a16:creationId xmlns:a16="http://schemas.microsoft.com/office/drawing/2014/main" xmlns="" xmlns:p="http://schemas.openxmlformats.org/presentationml/2006/main" xmlns:r="http://schemas.openxmlformats.org/officeDocument/2006/relationships" xmlns:a="http://schemas.openxmlformats.org/drawingml/2006/main" id="{5D86D69D-FE65-D04D-A5AA-097C9DAEC01A}"/>
                </a:ext>
              </a:extLst>
            </p:cNvPr>
            <p:cNvSpPr/>
            <p:nvPr/>
          </p:nvSpPr>
          <p:spPr>
            <a:xfrm>
              <a:off x="5530315" y="4026974"/>
              <a:ext cx="2650211" cy="2634711"/>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Outsource</a:t>
              </a:r>
            </a:p>
          </p:txBody>
        </p:sp>
        <p:sp>
          <p:nvSpPr>
            <p:cNvPr id="15" name="Rectangle 14">
              <a:extLst>
                <a:ext uri="{FF2B5EF4-FFF2-40B4-BE49-F238E27FC236}">
                  <a16:creationId xmlns:a16="http://schemas.microsoft.com/office/drawing/2014/main" xmlns="" xmlns:p="http://schemas.openxmlformats.org/presentationml/2006/main" xmlns:r="http://schemas.openxmlformats.org/officeDocument/2006/relationships" xmlns:a="http://schemas.openxmlformats.org/drawingml/2006/main" id="{2E8A94E5-9DD2-AA44-BE00-424A072F54B3}"/>
                </a:ext>
              </a:extLst>
            </p:cNvPr>
            <p:cNvSpPr/>
            <p:nvPr/>
          </p:nvSpPr>
          <p:spPr>
            <a:xfrm>
              <a:off x="8193439" y="4024394"/>
              <a:ext cx="2650211" cy="2634711"/>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Develop</a:t>
              </a:r>
            </a:p>
          </p:txBody>
        </p:sp>
      </p:grpSp>
      <p:cxnSp>
        <p:nvCxnSpPr>
          <p:cNvPr id="18" name="Straight Arrow Connector 17">
            <a:extLst>
              <a:ext uri="{FF2B5EF4-FFF2-40B4-BE49-F238E27FC236}">
                <a16:creationId xmlns:a16="http://schemas.microsoft.com/office/drawing/2014/main" xmlns="" xmlns:p="http://schemas.openxmlformats.org/presentationml/2006/main" xmlns:r="http://schemas.openxmlformats.org/officeDocument/2006/relationships" xmlns:a="http://schemas.openxmlformats.org/drawingml/2006/main" id="{599A2F5B-7CA1-2843-9069-FC42C0E9D619}"/>
              </a:ext>
            </a:extLst>
          </p:cNvPr>
          <p:cNvCxnSpPr>
            <a:cxnSpLocks/>
          </p:cNvCxnSpPr>
          <p:nvPr/>
        </p:nvCxnSpPr>
        <p:spPr>
          <a:xfrm>
            <a:off x="6754682" y="6166181"/>
            <a:ext cx="5148017"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xmlns="" xmlns:p="http://schemas.openxmlformats.org/presentationml/2006/main" xmlns:r="http://schemas.openxmlformats.org/officeDocument/2006/relationships" xmlns:a="http://schemas.openxmlformats.org/drawingml/2006/main" id="{8C2AF965-533F-B74F-92F0-F418396D3526}"/>
              </a:ext>
            </a:extLst>
          </p:cNvPr>
          <p:cNvCxnSpPr>
            <a:cxnSpLocks/>
          </p:cNvCxnSpPr>
          <p:nvPr/>
        </p:nvCxnSpPr>
        <p:spPr>
          <a:xfrm flipH="1" flipV="1">
            <a:off x="6754682" y="1363849"/>
            <a:ext cx="1" cy="480233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xmlns="" xmlns:p="http://schemas.openxmlformats.org/presentationml/2006/main" xmlns:r="http://schemas.openxmlformats.org/officeDocument/2006/relationships" xmlns:a="http://schemas.openxmlformats.org/drawingml/2006/main" id="{1223C8B7-818D-974D-AC47-1FB0089C01D3}"/>
              </a:ext>
            </a:extLst>
          </p:cNvPr>
          <p:cNvSpPr txBox="1"/>
          <p:nvPr/>
        </p:nvSpPr>
        <p:spPr>
          <a:xfrm>
            <a:off x="8023777" y="6187128"/>
            <a:ext cx="2124299" cy="400110"/>
          </a:xfrm>
          <a:prstGeom prst="rect">
            <a:avLst/>
          </a:prstGeom>
          <a:noFill/>
        </p:spPr>
        <p:txBody>
          <a:bodyPr wrap="none" rtlCol="0">
            <a:spAutoFit/>
          </a:bodyPr>
          <a:lstStyle/>
          <a:p>
            <a:r>
              <a:rPr lang="en-US" sz="2000" dirty="0"/>
              <a:t>Uniquely Qualified</a:t>
            </a:r>
          </a:p>
        </p:txBody>
      </p:sp>
      <p:sp>
        <p:nvSpPr>
          <p:cNvPr id="26" name="TextBox 25">
            <a:extLst>
              <a:ext uri="{FF2B5EF4-FFF2-40B4-BE49-F238E27FC236}">
                <a16:creationId xmlns:a16="http://schemas.microsoft.com/office/drawing/2014/main" xmlns="" xmlns:p="http://schemas.openxmlformats.org/presentationml/2006/main" xmlns:r="http://schemas.openxmlformats.org/officeDocument/2006/relationships" xmlns:a="http://schemas.openxmlformats.org/drawingml/2006/main" id="{6BEA1AD8-B02E-FF4A-BD8F-873DB75C4781}"/>
              </a:ext>
            </a:extLst>
          </p:cNvPr>
          <p:cNvSpPr txBox="1"/>
          <p:nvPr/>
        </p:nvSpPr>
        <p:spPr>
          <a:xfrm rot="16200000">
            <a:off x="5195315" y="3778258"/>
            <a:ext cx="2563138" cy="400110"/>
          </a:xfrm>
          <a:prstGeom prst="rect">
            <a:avLst/>
          </a:prstGeom>
          <a:noFill/>
        </p:spPr>
        <p:txBody>
          <a:bodyPr wrap="none" rtlCol="0">
            <a:spAutoFit/>
          </a:bodyPr>
          <a:lstStyle/>
          <a:p>
            <a:r>
              <a:rPr lang="en-US" sz="2000" dirty="0"/>
              <a:t>Strategically Important</a:t>
            </a:r>
          </a:p>
        </p:txBody>
      </p:sp>
      <p:sp>
        <p:nvSpPr>
          <p:cNvPr id="27" name="TextBox 26">
            <a:extLst>
              <a:ext uri="{FF2B5EF4-FFF2-40B4-BE49-F238E27FC236}">
                <a16:creationId xmlns:a16="http://schemas.microsoft.com/office/drawing/2014/main" xmlns="" xmlns:p="http://schemas.openxmlformats.org/presentationml/2006/main" xmlns:r="http://schemas.openxmlformats.org/officeDocument/2006/relationships" xmlns:a="http://schemas.openxmlformats.org/drawingml/2006/main" id="{76492737-2F83-744E-8182-89036CFE08CE}"/>
              </a:ext>
            </a:extLst>
          </p:cNvPr>
          <p:cNvSpPr txBox="1"/>
          <p:nvPr/>
        </p:nvSpPr>
        <p:spPr>
          <a:xfrm>
            <a:off x="935155" y="1773413"/>
            <a:ext cx="4520248" cy="4770537"/>
          </a:xfrm>
          <a:prstGeom prst="rect">
            <a:avLst/>
          </a:prstGeom>
          <a:noFill/>
        </p:spPr>
        <p:txBody>
          <a:bodyPr wrap="square" rtlCol="0">
            <a:spAutoFit/>
          </a:bodyPr>
          <a:lstStyle/>
          <a:p>
            <a:pPr marL="285750" indent="-285750">
              <a:buFont typeface="Arial" panose="020B0604020202020204" pitchFamily="34" charset="0"/>
              <a:buChar char="•"/>
            </a:pPr>
            <a:r>
              <a:rPr lang="en-US" sz="2600" dirty="0"/>
              <a:t>List all of the activities you do in a given day or week</a:t>
            </a:r>
          </a:p>
          <a:p>
            <a:pPr marL="285750" indent="-285750">
              <a:buFont typeface="Arial" panose="020B0604020202020204" pitchFamily="34" charset="0"/>
              <a:buChar char="•"/>
            </a:pPr>
            <a:endParaRPr lang="en-US" sz="2600" dirty="0"/>
          </a:p>
          <a:p>
            <a:pPr marL="285750" indent="-285750">
              <a:buFont typeface="Arial" panose="020B0604020202020204" pitchFamily="34" charset="0"/>
              <a:buChar char="•"/>
            </a:pPr>
            <a:r>
              <a:rPr lang="en-US" sz="2600" dirty="0"/>
              <a:t>Arrange those activities in the appropriate quadrant</a:t>
            </a:r>
          </a:p>
          <a:p>
            <a:pPr marL="285750" indent="-285750">
              <a:buFont typeface="Arial" panose="020B0604020202020204" pitchFamily="34" charset="0"/>
              <a:buChar char="•"/>
            </a:pPr>
            <a:endParaRPr lang="en-US" sz="2600" dirty="0"/>
          </a:p>
          <a:p>
            <a:pPr marL="285750" indent="-285750">
              <a:buFont typeface="Arial" panose="020B0604020202020204" pitchFamily="34" charset="0"/>
              <a:buChar char="•"/>
            </a:pPr>
            <a:r>
              <a:rPr lang="en-US" sz="2600" dirty="0"/>
              <a:t>Are you spending your time in the places that are most strategic to the growth of your business? </a:t>
            </a:r>
            <a:r>
              <a:rPr lang="en-US" sz="2600" dirty="0" smtClean="0"/>
              <a:t>Or </a:t>
            </a:r>
            <a:r>
              <a:rPr lang="en-US" sz="2600" dirty="0"/>
              <a:t>that only you are qualified to do?</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1012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a="http://schemas.openxmlformats.org/drawingml/2006/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a="http://schemas.openxmlformats.org/drawingml/2006/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7562</TotalTime>
  <Words>3154</Words>
  <Application>Microsoft Office PowerPoint</Application>
  <PresentationFormat>Custom</PresentationFormat>
  <Paragraphs>234</Paragraphs>
  <Slides>19</Slides>
  <Notes>15</Notes>
  <HiddenSlides>0</HiddenSlides>
  <MMClips>0</MMClips>
  <ScaleCrop>false</ScaleCrop>
  <HeadingPairs>
    <vt:vector size="4" baseType="variant">
      <vt:variant>
        <vt:lpstr>Design Template</vt:lpstr>
      </vt:variant>
      <vt:variant>
        <vt:i4>1</vt:i4>
      </vt:variant>
      <vt:variant>
        <vt:lpstr>Slide Titles</vt:lpstr>
      </vt:variant>
      <vt:variant>
        <vt:i4>19</vt:i4>
      </vt:variant>
    </vt:vector>
  </HeadingPairs>
  <TitlesOfParts>
    <vt:vector size="20" baseType="lpstr">
      <vt:lpstr>Office Theme</vt:lpstr>
      <vt:lpstr>Slide 1</vt:lpstr>
      <vt:lpstr>Lead Smarter By Letting Go</vt:lpstr>
      <vt:lpstr>AGENDA</vt:lpstr>
      <vt:lpstr>WHY?</vt:lpstr>
      <vt:lpstr>Why Let Go?</vt:lpstr>
      <vt:lpstr>Why Let Go? Exercise</vt:lpstr>
      <vt:lpstr>WHAT?</vt:lpstr>
      <vt:lpstr>What do you let go of?</vt:lpstr>
      <vt:lpstr>What do you let go of? Exercise</vt:lpstr>
      <vt:lpstr>What do you let go of?   Exercise</vt:lpstr>
      <vt:lpstr>WHO?  </vt:lpstr>
      <vt:lpstr>Who do you let go to?</vt:lpstr>
      <vt:lpstr>Who do you let go to? Exercise</vt:lpstr>
      <vt:lpstr>WHEN?</vt:lpstr>
      <vt:lpstr>When do you let go?</vt:lpstr>
      <vt:lpstr>When do you let go? Exercise</vt:lpstr>
      <vt:lpstr>When do you let go?</vt:lpstr>
      <vt:lpstr>Summary</vt:lpstr>
      <vt:lpstr>Slide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Lead Smarter by Letting Go</dc:title>
  <dc:creator>Jolynda Ash</dc:creator>
  <cp:lastModifiedBy>Jason Sharenow</cp:lastModifiedBy>
  <cp:revision>32</cp:revision>
  <dcterms:created xsi:type="dcterms:W3CDTF">2019-05-06T13:55:22Z</dcterms:created>
  <dcterms:modified xsi:type="dcterms:W3CDTF">2019-05-06T14:39:33Z</dcterms:modified>
</cp:coreProperties>
</file>