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72" r:id="rId12"/>
    <p:sldId id="263" r:id="rId13"/>
    <p:sldId id="276" r:id="rId14"/>
    <p:sldId id="277" r:id="rId15"/>
    <p:sldId id="27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2611C-3E79-45B4-85A7-102F5C13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05FC2E-11A9-48DB-A735-6ACD0BE7F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8CECFB-27D8-49B0-8DE7-88B2D8E5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B48AEB-AC06-46C1-83F1-7DD13DA9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B490D2-57F8-4862-8CC0-105EB7E8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A1971-EF43-488F-BE23-F760AC8F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8AD21B-3622-4883-8A06-0B2449D1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E01F06-B366-4EF3-B9D5-AEC460FE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3D29F1-FC71-4E70-8C91-06481D40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528A44-2327-4EF4-BB7C-E61D4AF8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3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6814028-58DD-49BD-845F-6A28BA4C4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44DD3-ECC7-4CAB-A512-BF31C5E04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B0BCC1-50A2-4F19-AECE-E4BF8678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FC4354-28BE-42BA-8FF1-9E4D38BD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E3A8FF-2D66-44EA-B62D-D86A03EC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F7474-80CD-4B49-AEA5-7BE6A87C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C481A0-9AA6-4BF1-BA0C-EF9D22E1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5777E-DD8F-4A36-A5FD-EED125EE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FB8E38-6B58-4225-9CA4-EBE8FE1E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D53D21-DAB3-462A-AD96-407A51E4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8A8A6-CFBB-481D-9E98-A0805602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566A2D-6CFC-4825-924A-5E874CD13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C6134-30DF-4F68-9876-85053DA3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E1C26A-045C-47D0-8E2C-375D1FCE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9A775F-AF30-4171-8C4E-872A877E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FD65A9-6C30-4C97-A50F-94C21B44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D86C33-9E31-4134-AE31-E0129101B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E4B7AC-3EAC-4A8F-824C-16451EFC3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ACC5FD-B5D7-4784-90B4-8315CF2E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45EAB3-6F66-421D-AC91-8FE9EB49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E7B956-66A6-41C5-9951-9514933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92BEC-BA43-4A17-B6AA-738B64AB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C5E41F-CA15-40D5-9072-A6EE6411C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AFA79E-75B1-4C3E-A0FD-E8C0B9E00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BF3E5F-C69A-4573-B59D-4A4330254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4F41D5-1B99-465B-8311-4CD46AF06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0290F5-C2D7-4709-A30C-5F5BA1B5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9028D1B-CD80-46D6-9A9A-4ABEB19C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221FAE-3F40-4E22-B45C-1D959989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B5A312-CDA1-4532-98A3-970A20B1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0D143A-2A69-4157-9D8E-5F966028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42A571C-44CF-428E-A19E-E4EACFC6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429504-E1B0-466F-AF40-FB20703E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91D275-DE06-4A89-9EBD-3D6C6BD5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EF60F0C-74F8-4939-92D1-4C4C169B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F37E94-7E86-41DB-8962-632B86B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89D88-F458-447B-8B92-BF54A87C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364D81-A511-46AA-89D1-DED3D51A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FAC813-779F-43BE-AAF5-7BF5F2CB0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FC539F-7211-496B-901D-4AE9FF6F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528EEE-2621-41DE-9FD8-96FC9C70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125944-EDB3-4485-AC74-55B84582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1760E-855F-4B13-878C-35F13E54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FBCE04D-5805-463B-9439-0DBB27441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C5FC58-C5D2-4624-9A13-B813DBBA1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4DFC59-F6CF-4A42-9502-D1A7AF0D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CF9EDB-9CC5-4DBB-ADE8-FCFEF73F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2F07FC-9A1B-4D96-B4B3-E08D7E57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C1C615-3BF4-421E-B69A-FF880DD4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377C9E-1CCB-48B5-9F82-5A002FD6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C69DF8-D010-4C59-BEAE-72CFB96D0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7BED-336C-4C3C-B213-E9A6C71F6DA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1BD683-31D1-4C4A-8CED-BD50F9488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15FE35-CC59-42B3-92D7-51DF5995C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AA62-C690-4E91-9D5B-7DAB26C3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" y="19051"/>
            <a:ext cx="4465107" cy="2079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06" y="1022858"/>
            <a:ext cx="1942880" cy="793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18" y="930585"/>
            <a:ext cx="2745004" cy="823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7317" y="2065949"/>
            <a:ext cx="184730" cy="1107996"/>
          </a:xfrm>
          <a:prstGeom prst="rect">
            <a:avLst/>
          </a:prstGeom>
          <a:noFill/>
          <a:effectLst>
            <a:glow>
              <a:schemeClr val="accent1">
                <a:satMod val="175000"/>
              </a:schemeClr>
            </a:glow>
            <a:outerShdw blurRad="50800" dist="88900" dir="2700000" algn="tl" rotWithShape="0">
              <a:schemeClr val="bg1"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en-US" sz="6600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Rockwell Extra Bold" panose="020609030405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70" y="5233031"/>
            <a:ext cx="5894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Panelists</a:t>
            </a:r>
            <a:r>
              <a:rPr lang="en-US" sz="32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Basso, Andi Gray,</a:t>
            </a:r>
            <a:b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Jacobs</a:t>
            </a:r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Jason Sharenow</a:t>
            </a:r>
            <a:endParaRPr lang="en-US" sz="3200" b="1" i="1" spc="-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597" y="2627719"/>
            <a:ext cx="75221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Rockwell Extra Bold" panose="02060903040505020403" pitchFamily="18" charset="0"/>
              </a:rPr>
              <a:t>M&amp;A </a:t>
            </a:r>
            <a:r>
              <a:rPr lang="en-US" sz="5400" dirty="0">
                <a:solidFill>
                  <a:srgbClr val="002060"/>
                </a:solidFill>
                <a:latin typeface="Rockwell Extra Bold" panose="02060903040505020403" pitchFamily="18" charset="0"/>
              </a:rPr>
              <a:t>Part 1: </a:t>
            </a: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Rockwell Extra Bold" panose="02060903040505020403" pitchFamily="18" charset="0"/>
              </a:rPr>
              <a:t>Getting Prepared </a:t>
            </a: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Rockwell Extra Bold" panose="02060903040505020403" pitchFamily="18" charset="0"/>
              </a:rPr>
              <a:t>for the </a:t>
            </a:r>
            <a:r>
              <a:rPr lang="en-US" sz="5400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Deal</a:t>
            </a:r>
            <a:endParaRPr lang="en-US" sz="5400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181CFC-88FC-4AD8-896D-44814D69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your company’s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3B4707-9284-49D4-9F56-BA9FFB9C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681" y="801866"/>
            <a:ext cx="6196519" cy="523063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What does EBITDA mean?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Earnings Before Interest Taxes Depreciation &amp; Amortization 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What about multiples?</a:t>
            </a:r>
          </a:p>
        </p:txBody>
      </p:sp>
    </p:spTree>
    <p:extLst>
      <p:ext uri="{BB962C8B-B14F-4D97-AF65-F5344CB8AC3E}">
        <p14:creationId xmlns:p14="http://schemas.microsoft.com/office/powerpoint/2010/main" val="378059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C4E321-E646-4B72-931D-EA1B3EC8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Valuation Influencers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1E5E7DD-60E8-497C-A339-5B10F636C2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085" y="2426818"/>
            <a:ext cx="5294881" cy="399763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BF609DB-94A1-4555-83BF-D717F785AF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073" y="3088936"/>
            <a:ext cx="5455917" cy="26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1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F9C2B-985D-4CB6-BF65-BDD73AEE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What’s your company’s value?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F50706-6F00-4184-A9AF-1BFFCFD3A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1" y="2575033"/>
            <a:ext cx="5440679" cy="39178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/>
              <a:t>What markers matter when trying to get the best price for your company?</a:t>
            </a:r>
          </a:p>
          <a:p>
            <a:pPr lvl="1"/>
            <a:r>
              <a:rPr lang="en-US" dirty="0"/>
              <a:t>Cash on hand</a:t>
            </a:r>
          </a:p>
          <a:p>
            <a:pPr lvl="1"/>
            <a:r>
              <a:rPr lang="en-US" dirty="0"/>
              <a:t>Assets / Liabilities</a:t>
            </a:r>
          </a:p>
          <a:p>
            <a:pPr lvl="1"/>
            <a:r>
              <a:rPr lang="en-US" dirty="0"/>
              <a:t>Where’s </a:t>
            </a:r>
            <a:r>
              <a:rPr lang="en-US" dirty="0" smtClean="0"/>
              <a:t>your </a:t>
            </a:r>
            <a:r>
              <a:rPr lang="en-US" dirty="0"/>
              <a:t>A/R sitting – in your </a:t>
            </a:r>
            <a:r>
              <a:rPr lang="en-US" dirty="0" smtClean="0"/>
              <a:t>res </a:t>
            </a:r>
            <a:r>
              <a:rPr lang="en-US" dirty="0"/>
              <a:t>system, or in </a:t>
            </a:r>
            <a:r>
              <a:rPr lang="en-US" dirty="0" err="1"/>
              <a:t>Quickbooks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How are you reporting A/R on your taxes?</a:t>
            </a:r>
          </a:p>
          <a:p>
            <a:pPr lvl="1"/>
            <a:r>
              <a:rPr lang="en-US" dirty="0"/>
              <a:t>What about the vehicles?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7ABF29F-9306-43BA-9776-94EA31189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r="12244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499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07" y="1648385"/>
            <a:ext cx="120452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joining us!</a:t>
            </a:r>
          </a:p>
          <a:p>
            <a:pPr algn="ctr"/>
            <a:endParaRPr lang="en-US" sz="3200" b="1" i="1" spc="-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back for Part Two at 1:30 p.m., after getting some </a:t>
            </a:r>
            <a:br>
              <a:rPr lang="en-US" sz="36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lunch from 12:15-1:15 p.m. in Longhorn on the third floor.</a:t>
            </a:r>
            <a:endParaRPr lang="en-US" sz="3600" b="1" i="1" spc="-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4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975" y="3200400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is deliberately blank to separate the two sessions.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7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" y="19051"/>
            <a:ext cx="4465107" cy="2079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68" y="1083632"/>
            <a:ext cx="2066448" cy="843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34" y="1099752"/>
            <a:ext cx="2757763" cy="827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7317" y="2065949"/>
            <a:ext cx="184730" cy="1107996"/>
          </a:xfrm>
          <a:prstGeom prst="rect">
            <a:avLst/>
          </a:prstGeom>
          <a:noFill/>
          <a:effectLst>
            <a:glow>
              <a:schemeClr val="accent1">
                <a:satMod val="175000"/>
              </a:schemeClr>
            </a:glow>
            <a:outerShdw blurRad="50800" dist="88900" dir="2700000" algn="tl" rotWithShape="0">
              <a:schemeClr val="bg1"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en-US" sz="6600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Rockwell Extra Bold" panose="020609030405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9466" y="5233031"/>
            <a:ext cx="6144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Panelists: </a:t>
            </a:r>
            <a:r>
              <a:rPr lang="en-US" sz="3200" b="1" i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Marlene </a:t>
            </a:r>
            <a:r>
              <a:rPr lang="en-US" sz="3200" b="1" i="1" spc="-1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Bartolo</a:t>
            </a:r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 </a:t>
            </a:r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Gray, </a:t>
            </a:r>
          </a:p>
          <a:p>
            <a:pPr algn="ctr"/>
            <a:r>
              <a:rPr lang="en-US" sz="32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Drew </a:t>
            </a:r>
            <a:r>
              <a:rPr lang="en-US" sz="3200" b="1" i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Morris, and Jason Sharenow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5686" y="2664790"/>
            <a:ext cx="78903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Rockwell Extra Bold" panose="02060903040505020403" pitchFamily="18" charset="0"/>
              </a:rPr>
              <a:t>M&amp;A </a:t>
            </a:r>
            <a:r>
              <a:rPr lang="en-US" sz="5400" dirty="0">
                <a:solidFill>
                  <a:srgbClr val="002060"/>
                </a:solidFill>
                <a:latin typeface="Rockwell Extra Bold" panose="02060903040505020403" pitchFamily="18" charset="0"/>
              </a:rPr>
              <a:t>Part </a:t>
            </a:r>
            <a:r>
              <a:rPr lang="en-US" sz="5400" dirty="0" smtClean="0">
                <a:solidFill>
                  <a:srgbClr val="002060"/>
                </a:solidFill>
                <a:latin typeface="Rockwell Extra Bold" panose="02060903040505020403" pitchFamily="18" charset="0"/>
              </a:rPr>
              <a:t>2: </a:t>
            </a:r>
            <a:endParaRPr lang="en-US" sz="5400" dirty="0">
              <a:solidFill>
                <a:srgbClr val="002060"/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The Nuts &amp; Bolts of</a:t>
            </a:r>
            <a:endParaRPr lang="en-US" sz="5400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Making </a:t>
            </a:r>
            <a:r>
              <a:rPr lang="en-US" sz="5400" dirty="0">
                <a:solidFill>
                  <a:srgbClr val="C00000"/>
                </a:solidFill>
                <a:latin typeface="Rockwell Extra Bold" panose="02060903040505020403" pitchFamily="18" charset="0"/>
              </a:rPr>
              <a:t>I</a:t>
            </a:r>
            <a:r>
              <a:rPr lang="en-US" sz="5400" dirty="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t Happen</a:t>
            </a:r>
            <a:endParaRPr lang="en-US" sz="5400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9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2B1FD-0DD6-49C2-97DF-6FF7CF3B7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Mergers &amp; Acqusitions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61BE96-D500-4BB1-8D24-DC3C81B82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Pt. 2: Actual </a:t>
            </a:r>
            <a:r>
              <a:rPr lang="en-US" sz="1800" dirty="0" smtClean="0">
                <a:solidFill>
                  <a:srgbClr val="000000"/>
                </a:solidFill>
              </a:rPr>
              <a:t>deal-making</a:t>
            </a:r>
            <a:r>
              <a:rPr lang="en-US" sz="1800" dirty="0">
                <a:solidFill>
                  <a:srgbClr val="000000"/>
                </a:solidFill>
              </a:rPr>
              <a:t>, and the transition after </a:t>
            </a:r>
            <a:r>
              <a:rPr lang="en-US" sz="1800" dirty="0" smtClean="0">
                <a:solidFill>
                  <a:srgbClr val="000000"/>
                </a:solidFill>
              </a:rPr>
              <a:t>acquisition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4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FE4CE-0B96-48F1-AD3C-30C17881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E9EF61-C270-428D-8B56-FD2F4449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09" y="801866"/>
            <a:ext cx="6082110" cy="523063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Moderator: Jason </a:t>
            </a:r>
            <a:r>
              <a:rPr lang="en-US" sz="3200" dirty="0" err="1">
                <a:solidFill>
                  <a:srgbClr val="000000"/>
                </a:solidFill>
              </a:rPr>
              <a:t>Sharenow</a:t>
            </a:r>
            <a:r>
              <a:rPr lang="en-US" sz="3200" dirty="0">
                <a:solidFill>
                  <a:srgbClr val="000000"/>
                </a:solidFill>
              </a:rPr>
              <a:t> – Broadway Elite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Andi Gray – Strategy Leaders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Marlene </a:t>
            </a:r>
            <a:r>
              <a:rPr lang="en-US" sz="3200" dirty="0" err="1">
                <a:solidFill>
                  <a:srgbClr val="000000"/>
                </a:solidFill>
              </a:rPr>
              <a:t>Bartolo</a:t>
            </a:r>
            <a:r>
              <a:rPr lang="en-US" sz="3200" dirty="0">
                <a:solidFill>
                  <a:srgbClr val="000000"/>
                </a:solidFill>
              </a:rPr>
              <a:t> – </a:t>
            </a:r>
            <a:r>
              <a:rPr lang="en-US" sz="3200" dirty="0" err="1">
                <a:solidFill>
                  <a:srgbClr val="000000"/>
                </a:solidFill>
              </a:rPr>
              <a:t>Bartolo</a:t>
            </a:r>
            <a:r>
              <a:rPr lang="en-US" sz="3200" dirty="0">
                <a:solidFill>
                  <a:srgbClr val="000000"/>
                </a:solidFill>
              </a:rPr>
              <a:t> Law</a:t>
            </a:r>
          </a:p>
          <a:p>
            <a:r>
              <a:rPr lang="en-US" sz="3200" dirty="0">
                <a:solidFill>
                  <a:srgbClr val="000000"/>
                </a:solidFill>
              </a:rPr>
              <a:t>Drew Morris – </a:t>
            </a:r>
            <a:r>
              <a:rPr lang="en-US" sz="3200" dirty="0" err="1">
                <a:solidFill>
                  <a:srgbClr val="000000"/>
                </a:solidFill>
              </a:rPr>
              <a:t>Nachimas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smtClean="0">
                <a:solidFill>
                  <a:srgbClr val="000000"/>
                </a:solidFill>
              </a:rPr>
              <a:t>Morris </a:t>
            </a:r>
            <a:r>
              <a:rPr lang="en-US" sz="3200" dirty="0">
                <a:solidFill>
                  <a:srgbClr val="000000"/>
                </a:solidFill>
              </a:rPr>
              <a:t>&amp; Alt</a:t>
            </a:r>
          </a:p>
        </p:txBody>
      </p:sp>
    </p:spTree>
    <p:extLst>
      <p:ext uri="{BB962C8B-B14F-4D97-AF65-F5344CB8AC3E}">
        <p14:creationId xmlns:p14="http://schemas.microsoft.com/office/powerpoint/2010/main" val="387789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795FF93-D9D7-4DF2-83EB-4F9BA1AF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Deal transaction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1A96591-A4A2-47BF-AD11-CED24DE76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3"/>
            <a:ext cx="5580109" cy="391783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Who you need on your team:</a:t>
            </a:r>
          </a:p>
          <a:p>
            <a:pPr lvl="1"/>
            <a:r>
              <a:rPr lang="en-US" sz="2000" dirty="0"/>
              <a:t>Attorney experienced in M&amp;A; accountant; valuation specialist; buy-sell consultant</a:t>
            </a:r>
          </a:p>
          <a:p>
            <a:r>
              <a:rPr lang="en-US" sz="2000" dirty="0"/>
              <a:t>Understand and be prepared with a valuation, don’t wing it</a:t>
            </a:r>
          </a:p>
          <a:p>
            <a:pPr lvl="1"/>
            <a:r>
              <a:rPr lang="en-US" sz="2000" dirty="0"/>
              <a:t>What are the right options for both buyer and seller in terms of the best purchase </a:t>
            </a:r>
            <a:r>
              <a:rPr lang="en-US" sz="2000" dirty="0" smtClean="0"/>
              <a:t>method?</a:t>
            </a:r>
            <a:endParaRPr lang="en-US" sz="2000" dirty="0"/>
          </a:p>
          <a:p>
            <a:pPr lvl="1"/>
            <a:r>
              <a:rPr lang="en-US" sz="2000" dirty="0"/>
              <a:t>What should you do if you don’t like the outcome of the valuation? </a:t>
            </a:r>
          </a:p>
          <a:p>
            <a:pPr lvl="1"/>
            <a:r>
              <a:rPr lang="en-US" sz="2000" dirty="0"/>
              <a:t>What’s normal? When should you walk away?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43E01F1D-8117-4F5B-9A59-4A8183D10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825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B3DE59-ED19-4940-AB29-9A2D36AA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7064645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Structuring the deal – </a:t>
            </a:r>
            <a:r>
              <a:rPr lang="en-US" sz="4100" dirty="0" smtClean="0"/>
              <a:t>what</a:t>
            </a:r>
            <a:r>
              <a:rPr lang="en-US" sz="4100" dirty="0"/>
              <a:t> </a:t>
            </a:r>
            <a:r>
              <a:rPr lang="en-US" sz="4100" dirty="0" smtClean="0"/>
              <a:t>is/are </a:t>
            </a:r>
            <a:r>
              <a:rPr lang="en-US" sz="4100" dirty="0"/>
              <a:t>the right option(s) for you?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83729ABE-39D3-4B96-94EE-DDD19EDDC9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 r="3373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0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A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451965-A03C-4A9C-AA53-E1D18B5AB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Asset vs. </a:t>
            </a:r>
            <a:r>
              <a:rPr lang="en-US" sz="2000" dirty="0" smtClean="0"/>
              <a:t>Stock </a:t>
            </a:r>
            <a:r>
              <a:rPr lang="en-US" sz="2000" dirty="0"/>
              <a:t>and liabilities associated</a:t>
            </a:r>
          </a:p>
          <a:p>
            <a:r>
              <a:rPr lang="en-US" sz="2000" dirty="0"/>
              <a:t>Extinguishing outstanding liabilities at closing</a:t>
            </a:r>
          </a:p>
          <a:p>
            <a:r>
              <a:rPr lang="en-US" sz="2000" dirty="0"/>
              <a:t>Selling / buying LP vs. S-Corp. or C-Corp.</a:t>
            </a:r>
          </a:p>
          <a:p>
            <a:r>
              <a:rPr lang="en-US" sz="2000" dirty="0"/>
              <a:t>Setting up separate deals for separate assets like real estate, vehicles, intellectual property</a:t>
            </a:r>
          </a:p>
          <a:p>
            <a:r>
              <a:rPr lang="en-US" sz="2000" dirty="0"/>
              <a:t>Legal and tax challenges and opportunities in structuring your acquisition</a:t>
            </a:r>
          </a:p>
        </p:txBody>
      </p:sp>
    </p:spTree>
    <p:extLst>
      <p:ext uri="{BB962C8B-B14F-4D97-AF65-F5344CB8AC3E}">
        <p14:creationId xmlns:p14="http://schemas.microsoft.com/office/powerpoint/2010/main" val="118687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2B1FD-0DD6-49C2-97DF-6FF7CF3B7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Mergers &amp; Acquisitions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61BE96-D500-4BB1-8D24-DC3C81B82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Pt. 1: What has to happen before an acquisition, for both sellers and buyers</a:t>
            </a:r>
          </a:p>
        </p:txBody>
      </p:sp>
    </p:spTree>
    <p:extLst>
      <p:ext uri="{BB962C8B-B14F-4D97-AF65-F5344CB8AC3E}">
        <p14:creationId xmlns:p14="http://schemas.microsoft.com/office/powerpoint/2010/main" val="195514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EE8D4-ED6D-44C9-B0D8-AAE8D8CD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Post-deal </a:t>
            </a:r>
            <a:r>
              <a:rPr lang="en-US" dirty="0"/>
              <a:t>– working out the details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92D2F4-FCFF-4A89-8528-EA2177FBF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2" y="2575033"/>
            <a:ext cx="5327190" cy="391782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/>
              <a:t>Merging company culture</a:t>
            </a:r>
          </a:p>
          <a:p>
            <a:pPr lvl="1"/>
            <a:r>
              <a:rPr lang="en-US" dirty="0"/>
              <a:t>Does the culture at one company match up with the other?</a:t>
            </a:r>
          </a:p>
          <a:p>
            <a:r>
              <a:rPr lang="en-US" sz="2400" dirty="0"/>
              <a:t>Employee management</a:t>
            </a:r>
          </a:p>
          <a:p>
            <a:pPr lvl="1"/>
            <a:r>
              <a:rPr lang="en-US" dirty="0"/>
              <a:t>Talking to key managers and employees about the acquisition and what that means to them</a:t>
            </a:r>
          </a:p>
          <a:p>
            <a:pPr lvl="1"/>
            <a:r>
              <a:rPr lang="en-US" dirty="0"/>
              <a:t>Set up time to do interviews with existing team, and review job duties with new employees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8FAE45F-4BC1-4131-8DD8-0E3E934405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8" r="1028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895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D7CAE35C-FFDD-46AB-B758-2355794167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E5CDF-076D-4D45-A6DB-2F801182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/>
              <a:t>Post-deal </a:t>
            </a:r>
            <a:r>
              <a:rPr lang="en-US" sz="3600" dirty="0"/>
              <a:t>– working out the details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ECB8B7-8497-4E2D-966E-A614A2B98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912246" cy="30415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Strategy &amp; finances</a:t>
            </a:r>
          </a:p>
          <a:p>
            <a:pPr lvl="1"/>
            <a:r>
              <a:rPr lang="en-US" dirty="0"/>
              <a:t>What happens to the following with you buy/sell a company:</a:t>
            </a:r>
          </a:p>
          <a:p>
            <a:pPr lvl="2"/>
            <a:r>
              <a:rPr lang="en-US" sz="2400" dirty="0"/>
              <a:t>Cash reserves</a:t>
            </a:r>
          </a:p>
          <a:p>
            <a:pPr lvl="2"/>
            <a:r>
              <a:rPr lang="en-US" sz="2400" dirty="0"/>
              <a:t>Liabilities</a:t>
            </a:r>
          </a:p>
          <a:p>
            <a:pPr lvl="2"/>
            <a:r>
              <a:rPr lang="en-US" sz="2400" dirty="0"/>
              <a:t>Accounts receivable</a:t>
            </a:r>
          </a:p>
          <a:p>
            <a:pPr marL="914400"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4215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4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A31EDC-F115-44A7-BFB8-7092653F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Expectations </a:t>
            </a:r>
            <a:r>
              <a:rPr lang="en-US" dirty="0" smtClean="0">
                <a:solidFill>
                  <a:srgbClr val="FFFFFF"/>
                </a:solidFill>
              </a:rPr>
              <a:t>post-sale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D1385CD-E9E1-4446-A947-1CC15B1D6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D63A3A-ED77-4A7C-81B5-C04F6A16B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5123" y="632298"/>
            <a:ext cx="3992621" cy="57599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Revenue expectations and accounting for customer loss / gain</a:t>
            </a:r>
          </a:p>
          <a:p>
            <a:r>
              <a:rPr lang="en-US" dirty="0">
                <a:solidFill>
                  <a:srgbClr val="FFFFFF"/>
                </a:solidFill>
              </a:rPr>
              <a:t>Marketing and branding – getting a clear message together</a:t>
            </a:r>
          </a:p>
          <a:p>
            <a:r>
              <a:rPr lang="en-US" dirty="0">
                <a:solidFill>
                  <a:srgbClr val="FFFFFF"/>
                </a:solidFill>
              </a:rPr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91806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07" y="1580649"/>
            <a:ext cx="120452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joining us!</a:t>
            </a:r>
          </a:p>
          <a:p>
            <a:pPr algn="ctr"/>
            <a:endParaRPr lang="en-US" sz="3200" b="1" i="1" spc="-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bonus roundtable session, Making Your Expenses </a:t>
            </a:r>
            <a:br>
              <a:rPr lang="en-US" sz="40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for You, </a:t>
            </a:r>
            <a:r>
              <a:rPr lang="en-US" sz="4000" b="1" i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egins right here at 4 p.m.—you won’t </a:t>
            </a:r>
            <a:br>
              <a:rPr lang="en-US" sz="40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miss it!</a:t>
            </a:r>
            <a:endParaRPr lang="en-US" sz="4000" b="1" i="1" spc="-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9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FE4CE-0B96-48F1-AD3C-30C17881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E9EF61-C270-428D-8B56-FD2F4449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99" y="754241"/>
            <a:ext cx="6649374" cy="523063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Moderator: Jason </a:t>
            </a:r>
            <a:r>
              <a:rPr lang="en-US" sz="3600" dirty="0" err="1">
                <a:solidFill>
                  <a:srgbClr val="000000"/>
                </a:solidFill>
              </a:rPr>
              <a:t>Sharenow</a:t>
            </a:r>
            <a:r>
              <a:rPr lang="en-US" sz="3600" dirty="0">
                <a:solidFill>
                  <a:srgbClr val="000000"/>
                </a:solidFill>
              </a:rPr>
              <a:t> – Broadway Elite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Andi Gray – Strategy Leaders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Mike </a:t>
            </a:r>
            <a:r>
              <a:rPr lang="en-US" sz="3600" dirty="0">
                <a:solidFill>
                  <a:srgbClr val="000000"/>
                </a:solidFill>
              </a:rPr>
              <a:t>Basso – </a:t>
            </a:r>
            <a:r>
              <a:rPr lang="en-US" sz="3600" dirty="0" err="1">
                <a:solidFill>
                  <a:srgbClr val="000000"/>
                </a:solidFill>
              </a:rPr>
              <a:t>Leros</a:t>
            </a:r>
            <a:r>
              <a:rPr lang="en-US" sz="3600" dirty="0">
                <a:solidFill>
                  <a:srgbClr val="000000"/>
                </a:solidFill>
              </a:rPr>
              <a:t> Point to Point</a:t>
            </a:r>
          </a:p>
          <a:p>
            <a:r>
              <a:rPr lang="en-US" sz="3600" dirty="0">
                <a:solidFill>
                  <a:srgbClr val="000000"/>
                </a:solidFill>
              </a:rPr>
              <a:t>George Jacobs – Windy </a:t>
            </a:r>
            <a:r>
              <a:rPr lang="en-US" sz="3600" dirty="0" smtClean="0">
                <a:solidFill>
                  <a:srgbClr val="000000"/>
                </a:solidFill>
              </a:rPr>
              <a:t>City Limousine &amp; Bus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C20C6F-0DF5-456F-AAA8-B9C5C928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What’s your why?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854829-E1CF-41FA-B5C0-920B5E8C5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93" y="2594084"/>
            <a:ext cx="5372081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Why are you pushing for an acquisition?</a:t>
            </a:r>
          </a:p>
          <a:p>
            <a:pPr lvl="1"/>
            <a:r>
              <a:rPr lang="en-US" sz="1800" dirty="0"/>
              <a:t>Buyers</a:t>
            </a:r>
          </a:p>
          <a:p>
            <a:pPr lvl="2"/>
            <a:r>
              <a:rPr lang="en-US" sz="1800" dirty="0"/>
              <a:t>Sales Growth</a:t>
            </a:r>
          </a:p>
          <a:p>
            <a:pPr lvl="2"/>
            <a:r>
              <a:rPr lang="en-US" sz="1800" dirty="0"/>
              <a:t>Customer acquisition</a:t>
            </a:r>
          </a:p>
          <a:p>
            <a:pPr lvl="2"/>
            <a:r>
              <a:rPr lang="en-US" sz="1800" dirty="0"/>
              <a:t>New market expansion</a:t>
            </a:r>
          </a:p>
          <a:p>
            <a:pPr lvl="2"/>
            <a:r>
              <a:rPr lang="en-US" sz="1800" dirty="0"/>
              <a:t>New equipment / type of service</a:t>
            </a:r>
          </a:p>
          <a:p>
            <a:pPr lvl="1"/>
            <a:r>
              <a:rPr lang="en-US" sz="1800" dirty="0"/>
              <a:t>Sellers</a:t>
            </a:r>
          </a:p>
          <a:p>
            <a:pPr lvl="2"/>
            <a:r>
              <a:rPr lang="en-US" sz="1800" dirty="0"/>
              <a:t>Retirement</a:t>
            </a:r>
          </a:p>
          <a:p>
            <a:pPr lvl="2"/>
            <a:r>
              <a:rPr lang="en-US" sz="1800" dirty="0"/>
              <a:t>Can’t survive on your own</a:t>
            </a:r>
          </a:p>
          <a:p>
            <a:pPr lvl="2"/>
            <a:r>
              <a:rPr lang="en-US" sz="1800" dirty="0"/>
              <a:t>Want to move to the next </a:t>
            </a:r>
            <a:r>
              <a:rPr lang="en-US" sz="1800" dirty="0" smtClean="0"/>
              <a:t>industry / </a:t>
            </a:r>
            <a:r>
              <a:rPr lang="en-US" sz="1800" dirty="0"/>
              <a:t>type of service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87C50466-F12F-402D-B97F-C87E50E81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27363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472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377493F-CDAE-4497-8CAA-56ADD653F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7D11F9-2E7F-414D-BF71-FE39A23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Preparing for an acquisition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BEDCA0-EB98-4151-BD23-FC14AF716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What does a buyer need to have in place, what resources do they need to have when buying a business?</a:t>
            </a:r>
          </a:p>
        </p:txBody>
      </p:sp>
    </p:spTree>
    <p:extLst>
      <p:ext uri="{BB962C8B-B14F-4D97-AF65-F5344CB8AC3E}">
        <p14:creationId xmlns:p14="http://schemas.microsoft.com/office/powerpoint/2010/main" val="371256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2D397C4-1177-4A94-A5D9-5E742481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an acquisition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A4E7B58-F457-4044-8107-1141B47DC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Buyer expectations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C697F96-2A79-4E54-BB55-0DA5855FF0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are you looking for from your acquisition</a:t>
            </a:r>
          </a:p>
          <a:p>
            <a:r>
              <a:rPr lang="en-US" dirty="0"/>
              <a:t>Build a checklist</a:t>
            </a:r>
          </a:p>
          <a:p>
            <a:r>
              <a:rPr lang="en-US" dirty="0"/>
              <a:t>Have you thought about market timing? When’s the right time to buy?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1B6F48B-91F8-48A4-82A9-AAA0CA5EC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Seller expectations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DD79CD8-D4D4-4B8C-9E48-63C2EFD205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What is it like to be a seller?</a:t>
            </a:r>
          </a:p>
          <a:p>
            <a:r>
              <a:rPr lang="en-US" dirty="0"/>
              <a:t>Sell when business is good, get a better result</a:t>
            </a:r>
          </a:p>
        </p:txBody>
      </p:sp>
    </p:spTree>
    <p:extLst>
      <p:ext uri="{BB962C8B-B14F-4D97-AF65-F5344CB8AC3E}">
        <p14:creationId xmlns:p14="http://schemas.microsoft.com/office/powerpoint/2010/main" val="201230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B7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00EEA5A0-567A-4C01-8B7C-A2E5A117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Preparing for an acquisition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3468875B-F5F7-450F-AAF8-1933B719B1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91910C7-FBBA-4863-93A6-34309DC4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638425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Who’s on your team? – lining up the right professionals up front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Legalities of preparing for the deal; Cleaning up your records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Role of an LOI – letter of intent</a:t>
            </a:r>
          </a:p>
        </p:txBody>
      </p:sp>
    </p:spTree>
    <p:extLst>
      <p:ext uri="{BB962C8B-B14F-4D97-AF65-F5344CB8AC3E}">
        <p14:creationId xmlns:p14="http://schemas.microsoft.com/office/powerpoint/2010/main" val="329534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5E9F074-8E9F-419B-97B6-05415FAE3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7EF79-249F-4AA9-8399-C7478D5D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Getting your “house” in order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E1D79A-721D-48AC-BF41-52628ED78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844152" cy="2730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Review your finances and company goals</a:t>
            </a:r>
          </a:p>
          <a:p>
            <a:r>
              <a:rPr lang="en-US" sz="2400" dirty="0"/>
              <a:t>Is the company profitable?</a:t>
            </a:r>
          </a:p>
          <a:p>
            <a:r>
              <a:rPr lang="en-US" sz="2400" dirty="0"/>
              <a:t>Are you bankable?</a:t>
            </a:r>
          </a:p>
        </p:txBody>
      </p:sp>
    </p:spTree>
    <p:extLst>
      <p:ext uri="{BB962C8B-B14F-4D97-AF65-F5344CB8AC3E}">
        <p14:creationId xmlns:p14="http://schemas.microsoft.com/office/powerpoint/2010/main" val="108284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8448AC-4D36-40D3-87D0-2AD23C92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1" y="341312"/>
            <a:ext cx="9725025" cy="1325563"/>
          </a:xfrm>
        </p:spPr>
        <p:txBody>
          <a:bodyPr>
            <a:noAutofit/>
          </a:bodyPr>
          <a:lstStyle/>
          <a:p>
            <a:r>
              <a:rPr lang="en-US" sz="5400" dirty="0"/>
              <a:t>What’s your company’s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65490-2E1B-426A-B32A-2DEA17FD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666875"/>
            <a:ext cx="8372475" cy="4981575"/>
          </a:xfrm>
        </p:spPr>
        <p:txBody>
          <a:bodyPr anchor="t">
            <a:normAutofit/>
          </a:bodyPr>
          <a:lstStyle/>
          <a:p>
            <a:r>
              <a:rPr lang="en-US" sz="2000" dirty="0"/>
              <a:t>Both buyers and sellers should get valuations done</a:t>
            </a:r>
          </a:p>
          <a:p>
            <a:r>
              <a:rPr lang="en-US" sz="2000" dirty="0"/>
              <a:t>Different types of values you can get</a:t>
            </a:r>
          </a:p>
          <a:p>
            <a:pPr lvl="1"/>
            <a:r>
              <a:rPr lang="en-US" sz="2000" dirty="0"/>
              <a:t>Equity – gift tax, family transfers</a:t>
            </a:r>
          </a:p>
          <a:p>
            <a:pPr lvl="2"/>
            <a:r>
              <a:rPr lang="en-US" dirty="0"/>
              <a:t>The whole boat, all assets, liabilities, on and off the books</a:t>
            </a:r>
          </a:p>
          <a:p>
            <a:pPr lvl="1"/>
            <a:r>
              <a:rPr lang="en-US" sz="2000" dirty="0"/>
              <a:t>Asset – purchase from / sale to outsiders</a:t>
            </a:r>
          </a:p>
          <a:p>
            <a:pPr lvl="2"/>
            <a:r>
              <a:rPr lang="en-US" dirty="0"/>
              <a:t>Seller typically keeps A/R, A/P, excess cash, and is responsible for paying off all loans</a:t>
            </a:r>
          </a:p>
          <a:p>
            <a:pPr lvl="2"/>
            <a:r>
              <a:rPr lang="en-US" dirty="0"/>
              <a:t>Buyer gets an ongoing company, equipment, phone numbers, customer lists, employees</a:t>
            </a:r>
          </a:p>
          <a:p>
            <a:pPr lvl="2"/>
            <a:r>
              <a:rPr lang="en-US" dirty="0"/>
              <a:t>Investigate: Client contracts, employee contracts, titles free and clear</a:t>
            </a:r>
          </a:p>
          <a:p>
            <a:pPr lvl="1"/>
            <a:r>
              <a:rPr lang="en-US" sz="2000" dirty="0"/>
              <a:t>Enterprise – venture investment, value as an ongoing enterprise</a:t>
            </a:r>
          </a:p>
          <a:p>
            <a:pPr lvl="1"/>
            <a:r>
              <a:rPr lang="en-US" sz="2000" dirty="0"/>
              <a:t>Liquidity – close the doors, assets sold piecemeal, orderly or forced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Graphic 18" descr="Money">
            <a:extLst>
              <a:ext uri="{FF2B5EF4-FFF2-40B4-BE49-F238E27FC236}">
                <a16:creationId xmlns="" xmlns:a16="http://schemas.microsoft.com/office/drawing/2014/main" id="{F0322BD4-B157-4BA4-9393-AC9D882ED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ategy Leaders">
      <a:dk1>
        <a:srgbClr val="000000"/>
      </a:dk1>
      <a:lt1>
        <a:sysClr val="window" lastClr="FFFFFF"/>
      </a:lt1>
      <a:dk2>
        <a:srgbClr val="D31045"/>
      </a:dk2>
      <a:lt2>
        <a:srgbClr val="9C0C32"/>
      </a:lt2>
      <a:accent1>
        <a:srgbClr val="F5F1E7"/>
      </a:accent1>
      <a:accent2>
        <a:srgbClr val="E6E6E6"/>
      </a:accent2>
      <a:accent3>
        <a:srgbClr val="D31045"/>
      </a:accent3>
      <a:accent4>
        <a:srgbClr val="9C0C32"/>
      </a:accent4>
      <a:accent5>
        <a:srgbClr val="000000"/>
      </a:accent5>
      <a:accent6>
        <a:srgbClr val="FCD8E1"/>
      </a:accent6>
      <a:hlink>
        <a:srgbClr val="000000"/>
      </a:hlink>
      <a:folHlink>
        <a:srgbClr val="D31045"/>
      </a:folHlink>
    </a:clrScheme>
    <a:fontScheme name="Strategy Leaders">
      <a:majorFont>
        <a:latin typeface="Trajan Pro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784</Words>
  <Application>Microsoft Office PowerPoint</Application>
  <PresentationFormat>Widescreen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Rockwell Extra Bold</vt:lpstr>
      <vt:lpstr>Times New Roman</vt:lpstr>
      <vt:lpstr>Trajan Pro</vt:lpstr>
      <vt:lpstr>Office Theme</vt:lpstr>
      <vt:lpstr>PowerPoint Presentation</vt:lpstr>
      <vt:lpstr>Mergers &amp; Acquisitions</vt:lpstr>
      <vt:lpstr>Panelists</vt:lpstr>
      <vt:lpstr>What’s your why?</vt:lpstr>
      <vt:lpstr>Preparing for an acquisition</vt:lpstr>
      <vt:lpstr>Preparing for an acquisition</vt:lpstr>
      <vt:lpstr>Preparing for an acquisition</vt:lpstr>
      <vt:lpstr>Getting your “house” in order</vt:lpstr>
      <vt:lpstr>What’s your company’s value?</vt:lpstr>
      <vt:lpstr>What’s your company’s value?</vt:lpstr>
      <vt:lpstr>Valuation Influencers</vt:lpstr>
      <vt:lpstr>What’s your company’s value?</vt:lpstr>
      <vt:lpstr>PowerPoint Presentation</vt:lpstr>
      <vt:lpstr>PowerPoint Presentation</vt:lpstr>
      <vt:lpstr>PowerPoint Presentation</vt:lpstr>
      <vt:lpstr>Mergers &amp; Acqusitions</vt:lpstr>
      <vt:lpstr>Panelists</vt:lpstr>
      <vt:lpstr>Deal transaction</vt:lpstr>
      <vt:lpstr>Structuring the deal – what is/are the right option(s) for you?</vt:lpstr>
      <vt:lpstr>Post-deal – working out the details</vt:lpstr>
      <vt:lpstr>Post-deal – working out the details</vt:lpstr>
      <vt:lpstr>Expectations post-sale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Mergers &amp; Acquisitions</dc:title>
  <dc:creator>Robyn Goldenberg</dc:creator>
  <cp:lastModifiedBy>Susan Rose</cp:lastModifiedBy>
  <cp:revision>14</cp:revision>
  <dcterms:created xsi:type="dcterms:W3CDTF">2019-04-30T15:33:48Z</dcterms:created>
  <dcterms:modified xsi:type="dcterms:W3CDTF">2019-05-02T16:56:14Z</dcterms:modified>
</cp:coreProperties>
</file>